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9601200" cy="12801600" type="A3"/>
  <p:notesSz cx="9942513" cy="14371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C10"/>
    <a:srgbClr val="F99707"/>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4660"/>
  </p:normalViewPr>
  <p:slideViewPr>
    <p:cSldViewPr snapToGrid="0">
      <p:cViewPr varScale="1">
        <p:scale>
          <a:sx n="60" d="100"/>
          <a:sy n="60" d="100"/>
        </p:scale>
        <p:origin x="32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de-DE"/>
              <a:t>Mastertitelformat bearbeiten</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166261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397861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1084082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1723277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de-DE"/>
              <a:t>Mastertitelformat bearbeiten</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5" name="Footer Placeholder 4"/>
          <p:cNvSpPr>
            <a:spLocks noGrp="1"/>
          </p:cNvSpPr>
          <p:nvPr>
            <p:ph type="ftr" sz="quarter" idx="11"/>
          </p:nvPr>
        </p:nvSpPr>
        <p:spPr/>
        <p:txBody>
          <a:bodyPr/>
          <a:lstStyle/>
          <a:p>
            <a:endParaRPr lang="de-DE" dirty="0"/>
          </a:p>
        </p:txBody>
      </p:sp>
      <p:sp>
        <p:nvSpPr>
          <p:cNvPr id="6" name="Slide Number Placeholder 5"/>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89193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368694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de-DE"/>
              <a:t>Mastertitelformat bearbeiten</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de-DE"/>
              <a:t>Mastertextformat bearbeiten</a:t>
            </a:r>
          </a:p>
        </p:txBody>
      </p:sp>
      <p:sp>
        <p:nvSpPr>
          <p:cNvPr id="4" name="Content Placeholder 3"/>
          <p:cNvSpPr>
            <a:spLocks noGrp="1"/>
          </p:cNvSpPr>
          <p:nvPr>
            <p:ph sz="half" idx="2"/>
          </p:nvPr>
        </p:nvSpPr>
        <p:spPr>
          <a:xfrm>
            <a:off x="661334" y="4676140"/>
            <a:ext cx="4061757" cy="687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de-DE"/>
              <a:t>Mastertextformat bearbeiten</a:t>
            </a:r>
          </a:p>
        </p:txBody>
      </p:sp>
      <p:sp>
        <p:nvSpPr>
          <p:cNvPr id="6" name="Content Placeholder 5"/>
          <p:cNvSpPr>
            <a:spLocks noGrp="1"/>
          </p:cNvSpPr>
          <p:nvPr>
            <p:ph sz="quarter" idx="4"/>
          </p:nvPr>
        </p:nvSpPr>
        <p:spPr>
          <a:xfrm>
            <a:off x="4860608" y="4676140"/>
            <a:ext cx="4081761" cy="68778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8" name="Footer Placeholder 7"/>
          <p:cNvSpPr>
            <a:spLocks noGrp="1"/>
          </p:cNvSpPr>
          <p:nvPr>
            <p:ph type="ftr" sz="quarter" idx="11"/>
          </p:nvPr>
        </p:nvSpPr>
        <p:spPr/>
        <p:txBody>
          <a:bodyPr/>
          <a:lstStyle/>
          <a:p>
            <a:endParaRPr lang="de-DE" dirty="0"/>
          </a:p>
        </p:txBody>
      </p:sp>
      <p:sp>
        <p:nvSpPr>
          <p:cNvPr id="9" name="Slide Number Placeholder 8"/>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4051501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4" name="Footer Placeholder 3"/>
          <p:cNvSpPr>
            <a:spLocks noGrp="1"/>
          </p:cNvSpPr>
          <p:nvPr>
            <p:ph type="ftr" sz="quarter" idx="11"/>
          </p:nvPr>
        </p:nvSpPr>
        <p:spPr/>
        <p:txBody>
          <a:bodyPr/>
          <a:lstStyle/>
          <a:p>
            <a:endParaRPr lang="de-DE" dirty="0"/>
          </a:p>
        </p:txBody>
      </p:sp>
      <p:sp>
        <p:nvSpPr>
          <p:cNvPr id="5" name="Slide Number Placeholder 4"/>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330564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3582931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de-DE"/>
              <a:t>Mastertitelformat bearbeiten</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320332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de-DE"/>
              <a:t>Mastertitelformat bearbeiten</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de-DE"/>
              <a:t>Bild durch Klicken auf Symbol hinzufügen</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de-DE"/>
              <a:t>Mastertextformat bearbeiten</a:t>
            </a:r>
          </a:p>
        </p:txBody>
      </p:sp>
      <p:sp>
        <p:nvSpPr>
          <p:cNvPr id="5" name="Date Placeholder 4"/>
          <p:cNvSpPr>
            <a:spLocks noGrp="1"/>
          </p:cNvSpPr>
          <p:nvPr>
            <p:ph type="dt" sz="half" idx="10"/>
          </p:nvPr>
        </p:nvSpPr>
        <p:spPr/>
        <p:txBody>
          <a:bodyPr/>
          <a:lstStyle/>
          <a:p>
            <a:fld id="{3FD826E9-1EB0-4A15-A906-BA1DE0EE3BC0}" type="datetimeFigureOut">
              <a:rPr lang="de-DE" smtClean="0"/>
              <a:t>05.07.2018</a:t>
            </a:fld>
            <a:endParaRPr lang="de-DE" dirty="0"/>
          </a:p>
        </p:txBody>
      </p:sp>
      <p:sp>
        <p:nvSpPr>
          <p:cNvPr id="6" name="Footer Placeholder 5"/>
          <p:cNvSpPr>
            <a:spLocks noGrp="1"/>
          </p:cNvSpPr>
          <p:nvPr>
            <p:ph type="ftr" sz="quarter" idx="11"/>
          </p:nvPr>
        </p:nvSpPr>
        <p:spPr/>
        <p:txBody>
          <a:bodyPr/>
          <a:lstStyle/>
          <a:p>
            <a:endParaRPr lang="de-DE" dirty="0"/>
          </a:p>
        </p:txBody>
      </p:sp>
      <p:sp>
        <p:nvSpPr>
          <p:cNvPr id="7" name="Slide Number Placeholder 6"/>
          <p:cNvSpPr>
            <a:spLocks noGrp="1"/>
          </p:cNvSpPr>
          <p:nvPr>
            <p:ph type="sldNum" sz="quarter" idx="12"/>
          </p:nvPr>
        </p:nvSpPr>
        <p:spPr/>
        <p:txBody>
          <a:bodyPr/>
          <a:lstStyle/>
          <a:p>
            <a:fld id="{CF9CCE03-925F-46DD-BEE6-A407DA4C3F9D}" type="slidenum">
              <a:rPr lang="de-DE" smtClean="0"/>
              <a:t>‹Nr.›</a:t>
            </a:fld>
            <a:endParaRPr lang="de-DE" dirty="0"/>
          </a:p>
        </p:txBody>
      </p:sp>
    </p:spTree>
    <p:extLst>
      <p:ext uri="{BB962C8B-B14F-4D97-AF65-F5344CB8AC3E}">
        <p14:creationId xmlns:p14="http://schemas.microsoft.com/office/powerpoint/2010/main" val="414981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3FD826E9-1EB0-4A15-A906-BA1DE0EE3BC0}" type="datetimeFigureOut">
              <a:rPr lang="de-DE" smtClean="0"/>
              <a:t>05.07.2018</a:t>
            </a:fld>
            <a:endParaRPr lang="de-DE" dirty="0"/>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de-DE" dirty="0"/>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CF9CCE03-925F-46DD-BEE6-A407DA4C3F9D}" type="slidenum">
              <a:rPr lang="de-DE" smtClean="0"/>
              <a:t>‹Nr.›</a:t>
            </a:fld>
            <a:endParaRPr lang="de-DE" dirty="0"/>
          </a:p>
        </p:txBody>
      </p:sp>
    </p:spTree>
    <p:extLst>
      <p:ext uri="{BB962C8B-B14F-4D97-AF65-F5344CB8AC3E}">
        <p14:creationId xmlns:p14="http://schemas.microsoft.com/office/powerpoint/2010/main" val="23527833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rapezoid 9"/>
          <p:cNvSpPr/>
          <p:nvPr/>
        </p:nvSpPr>
        <p:spPr>
          <a:xfrm>
            <a:off x="4547540" y="3628905"/>
            <a:ext cx="504000" cy="4815762"/>
          </a:xfrm>
          <a:prstGeom prst="trapezoid">
            <a:avLst>
              <a:gd name="adj" fmla="val 1488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Freihandform 11"/>
          <p:cNvSpPr/>
          <p:nvPr/>
        </p:nvSpPr>
        <p:spPr>
          <a:xfrm>
            <a:off x="4337579" y="10142438"/>
            <a:ext cx="904875" cy="76200"/>
          </a:xfrm>
          <a:custGeom>
            <a:avLst/>
            <a:gdLst>
              <a:gd name="connsiteX0" fmla="*/ 0 w 904875"/>
              <a:gd name="connsiteY0" fmla="*/ 76200 h 76200"/>
              <a:gd name="connsiteX1" fmla="*/ 252412 w 904875"/>
              <a:gd name="connsiteY1" fmla="*/ 0 h 76200"/>
              <a:gd name="connsiteX2" fmla="*/ 438150 w 904875"/>
              <a:gd name="connsiteY2" fmla="*/ 38100 h 76200"/>
              <a:gd name="connsiteX3" fmla="*/ 671512 w 904875"/>
              <a:gd name="connsiteY3" fmla="*/ 4762 h 76200"/>
              <a:gd name="connsiteX4" fmla="*/ 904875 w 904875"/>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76200">
                <a:moveTo>
                  <a:pt x="0" y="76200"/>
                </a:moveTo>
                <a:lnTo>
                  <a:pt x="252412" y="0"/>
                </a:lnTo>
                <a:lnTo>
                  <a:pt x="438150" y="38100"/>
                </a:lnTo>
                <a:lnTo>
                  <a:pt x="671512" y="4762"/>
                </a:lnTo>
                <a:lnTo>
                  <a:pt x="904875" y="38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Freihandform 12"/>
          <p:cNvSpPr/>
          <p:nvPr/>
        </p:nvSpPr>
        <p:spPr>
          <a:xfrm>
            <a:off x="4347103" y="10192060"/>
            <a:ext cx="904875" cy="76200"/>
          </a:xfrm>
          <a:custGeom>
            <a:avLst/>
            <a:gdLst>
              <a:gd name="connsiteX0" fmla="*/ 0 w 904875"/>
              <a:gd name="connsiteY0" fmla="*/ 76200 h 76200"/>
              <a:gd name="connsiteX1" fmla="*/ 252412 w 904875"/>
              <a:gd name="connsiteY1" fmla="*/ 0 h 76200"/>
              <a:gd name="connsiteX2" fmla="*/ 438150 w 904875"/>
              <a:gd name="connsiteY2" fmla="*/ 38100 h 76200"/>
              <a:gd name="connsiteX3" fmla="*/ 671512 w 904875"/>
              <a:gd name="connsiteY3" fmla="*/ 4762 h 76200"/>
              <a:gd name="connsiteX4" fmla="*/ 904875 w 904875"/>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76200">
                <a:moveTo>
                  <a:pt x="0" y="76200"/>
                </a:moveTo>
                <a:lnTo>
                  <a:pt x="252412" y="0"/>
                </a:lnTo>
                <a:lnTo>
                  <a:pt x="438150" y="38100"/>
                </a:lnTo>
                <a:lnTo>
                  <a:pt x="671512" y="4762"/>
                </a:lnTo>
                <a:lnTo>
                  <a:pt x="904875" y="38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Trapezoid 19"/>
          <p:cNvSpPr/>
          <p:nvPr/>
        </p:nvSpPr>
        <p:spPr>
          <a:xfrm flipV="1">
            <a:off x="3597072" y="11580980"/>
            <a:ext cx="2472844" cy="585588"/>
          </a:xfrm>
          <a:prstGeom prst="trapezoid">
            <a:avLst>
              <a:gd name="adj" fmla="val 68375"/>
            </a:avLst>
          </a:prstGeom>
          <a:pattFill prst="wdUpDiag">
            <a:fgClr>
              <a:schemeClr val="accent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9" name="Gerader Verbinder 18"/>
          <p:cNvCxnSpPr>
            <a:cxnSpLocks/>
          </p:cNvCxnSpPr>
          <p:nvPr/>
        </p:nvCxnSpPr>
        <p:spPr>
          <a:xfrm>
            <a:off x="3597072" y="11580980"/>
            <a:ext cx="2472844" cy="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 name="Gruppieren 30"/>
          <p:cNvGrpSpPr/>
          <p:nvPr/>
        </p:nvGrpSpPr>
        <p:grpSpPr>
          <a:xfrm>
            <a:off x="2725812" y="11345560"/>
            <a:ext cx="1838779" cy="261610"/>
            <a:chOff x="1088571" y="2059952"/>
            <a:chExt cx="1838779" cy="261610"/>
          </a:xfrm>
        </p:grpSpPr>
        <p:cxnSp>
          <p:nvCxnSpPr>
            <p:cNvPr id="32" name="Gerader Verbinder 31"/>
            <p:cNvCxnSpPr/>
            <p:nvPr/>
          </p:nvCxnSpPr>
          <p:spPr>
            <a:xfrm>
              <a:off x="1088571" y="2295984"/>
              <a:ext cx="1838779"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33" name="Gruppieren 32"/>
            <p:cNvGrpSpPr/>
            <p:nvPr/>
          </p:nvGrpSpPr>
          <p:grpSpPr>
            <a:xfrm>
              <a:off x="1119187" y="2059952"/>
              <a:ext cx="651037" cy="261610"/>
              <a:chOff x="1119187" y="2059952"/>
              <a:chExt cx="651037" cy="261610"/>
            </a:xfrm>
          </p:grpSpPr>
          <p:sp>
            <p:nvSpPr>
              <p:cNvPr id="34" name="Gleichschenkliges Dreieck 33"/>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Textfeld 34"/>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0.0m</a:t>
                </a:r>
                <a:endParaRPr lang="de-DE" sz="1100" dirty="0">
                  <a:solidFill>
                    <a:schemeClr val="accent6">
                      <a:lumMod val="75000"/>
                    </a:schemeClr>
                  </a:solidFill>
                </a:endParaRPr>
              </a:p>
            </p:txBody>
          </p:sp>
        </p:grpSp>
      </p:grpSp>
      <p:sp>
        <p:nvSpPr>
          <p:cNvPr id="41" name="Textfeld 40"/>
          <p:cNvSpPr txBox="1"/>
          <p:nvPr/>
        </p:nvSpPr>
        <p:spPr>
          <a:xfrm>
            <a:off x="2655019" y="2164902"/>
            <a:ext cx="2371868" cy="646331"/>
          </a:xfrm>
          <a:prstGeom prst="rect">
            <a:avLst/>
          </a:prstGeom>
          <a:noFill/>
        </p:spPr>
        <p:txBody>
          <a:bodyPr wrap="none" rtlCol="0">
            <a:spAutoFit/>
          </a:bodyPr>
          <a:lstStyle/>
          <a:p>
            <a:r>
              <a:rPr lang="de-CH" b="1" u="sng" dirty="0"/>
              <a:t>Mast</a:t>
            </a:r>
          </a:p>
          <a:p>
            <a:r>
              <a:rPr lang="de-CH" dirty="0"/>
              <a:t>0° in eine Firstrichtung</a:t>
            </a:r>
          </a:p>
        </p:txBody>
      </p:sp>
      <p:grpSp>
        <p:nvGrpSpPr>
          <p:cNvPr id="54" name="Gruppieren 53"/>
          <p:cNvGrpSpPr/>
          <p:nvPr/>
        </p:nvGrpSpPr>
        <p:grpSpPr>
          <a:xfrm>
            <a:off x="2725811" y="3641493"/>
            <a:ext cx="1332000" cy="261610"/>
            <a:chOff x="498633" y="2406012"/>
            <a:chExt cx="1332000" cy="261610"/>
          </a:xfrm>
        </p:grpSpPr>
        <p:cxnSp>
          <p:nvCxnSpPr>
            <p:cNvPr id="48" name="Gerader Verbinder 47"/>
            <p:cNvCxnSpPr/>
            <p:nvPr/>
          </p:nvCxnSpPr>
          <p:spPr>
            <a:xfrm>
              <a:off x="498633" y="264204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49" name="Gruppieren 48"/>
            <p:cNvGrpSpPr/>
            <p:nvPr/>
          </p:nvGrpSpPr>
          <p:grpSpPr>
            <a:xfrm>
              <a:off x="529249" y="2406012"/>
              <a:ext cx="651037" cy="261610"/>
              <a:chOff x="1119187" y="2059952"/>
              <a:chExt cx="651037" cy="261610"/>
            </a:xfrm>
          </p:grpSpPr>
          <p:sp>
            <p:nvSpPr>
              <p:cNvPr id="50" name="Gleichschenkliges Dreieck 49"/>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6">
                      <a:lumMod val="75000"/>
                    </a:schemeClr>
                  </a:solidFill>
                </a:endParaRPr>
              </a:p>
            </p:txBody>
          </p:sp>
          <p:sp>
            <p:nvSpPr>
              <p:cNvPr id="51" name="Textfeld 50"/>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6.3m</a:t>
                </a:r>
                <a:endParaRPr lang="de-DE" sz="1100" dirty="0">
                  <a:solidFill>
                    <a:schemeClr val="accent6">
                      <a:lumMod val="75000"/>
                    </a:schemeClr>
                  </a:solidFill>
                </a:endParaRPr>
              </a:p>
            </p:txBody>
          </p:sp>
        </p:grpSp>
      </p:grpSp>
      <p:grpSp>
        <p:nvGrpSpPr>
          <p:cNvPr id="4" name="Gruppieren 3">
            <a:extLst>
              <a:ext uri="{FF2B5EF4-FFF2-40B4-BE49-F238E27FC236}">
                <a16:creationId xmlns:a16="http://schemas.microsoft.com/office/drawing/2014/main" id="{11E2C10E-B94E-46DD-958C-BDD316BA0FAC}"/>
              </a:ext>
            </a:extLst>
          </p:cNvPr>
          <p:cNvGrpSpPr/>
          <p:nvPr/>
        </p:nvGrpSpPr>
        <p:grpSpPr>
          <a:xfrm>
            <a:off x="4441182" y="3860816"/>
            <a:ext cx="553621" cy="471117"/>
            <a:chOff x="4296804" y="3466031"/>
            <a:chExt cx="553621" cy="471117"/>
          </a:xfrm>
        </p:grpSpPr>
        <p:cxnSp>
          <p:nvCxnSpPr>
            <p:cNvPr id="62" name="Gerader Verbinder 61"/>
            <p:cNvCxnSpPr/>
            <p:nvPr/>
          </p:nvCxnSpPr>
          <p:spPr>
            <a:xfrm flipH="1">
              <a:off x="4469425" y="3471103"/>
              <a:ext cx="381000" cy="0"/>
            </a:xfrm>
            <a:prstGeom prst="line">
              <a:avLst/>
            </a:prstGeom>
            <a:ln w="12700">
              <a:solidFill>
                <a:srgbClr val="F8DC10"/>
              </a:solidFill>
            </a:ln>
          </p:spPr>
          <p:style>
            <a:lnRef idx="1">
              <a:schemeClr val="accent1"/>
            </a:lnRef>
            <a:fillRef idx="0">
              <a:schemeClr val="accent1"/>
            </a:fillRef>
            <a:effectRef idx="0">
              <a:schemeClr val="accent1"/>
            </a:effectRef>
            <a:fontRef idx="minor">
              <a:schemeClr val="tx1"/>
            </a:fontRef>
          </p:style>
        </p:cxnSp>
        <p:cxnSp>
          <p:nvCxnSpPr>
            <p:cNvPr id="63" name="Gerader Verbinder 62"/>
            <p:cNvCxnSpPr/>
            <p:nvPr/>
          </p:nvCxnSpPr>
          <p:spPr>
            <a:xfrm flipH="1">
              <a:off x="4419353" y="3492584"/>
              <a:ext cx="33388" cy="94457"/>
            </a:xfrm>
            <a:prstGeom prst="line">
              <a:avLst/>
            </a:prstGeom>
            <a:ln w="12700">
              <a:solidFill>
                <a:srgbClr val="F8DC10"/>
              </a:solidFill>
            </a:ln>
          </p:spPr>
          <p:style>
            <a:lnRef idx="1">
              <a:schemeClr val="accent1"/>
            </a:lnRef>
            <a:fillRef idx="0">
              <a:schemeClr val="accent1"/>
            </a:fillRef>
            <a:effectRef idx="0">
              <a:schemeClr val="accent1"/>
            </a:effectRef>
            <a:fontRef idx="minor">
              <a:schemeClr val="tx1"/>
            </a:fontRef>
          </p:style>
        </p:cxnSp>
        <p:sp>
          <p:nvSpPr>
            <p:cNvPr id="64" name="Ellipse 63"/>
            <p:cNvSpPr/>
            <p:nvPr/>
          </p:nvSpPr>
          <p:spPr>
            <a:xfrm>
              <a:off x="4450938" y="3466031"/>
              <a:ext cx="36000" cy="36000"/>
            </a:xfrm>
            <a:prstGeom prst="ellipse">
              <a:avLst/>
            </a:prstGeom>
            <a:solidFill>
              <a:srgbClr val="F8DC10"/>
            </a:solidFill>
            <a:ln>
              <a:solidFill>
                <a:srgbClr val="F8DC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65" name="Gerader Verbinder 64"/>
            <p:cNvCxnSpPr/>
            <p:nvPr/>
          </p:nvCxnSpPr>
          <p:spPr>
            <a:xfrm flipH="1">
              <a:off x="4469425" y="3490126"/>
              <a:ext cx="381000" cy="0"/>
            </a:xfrm>
            <a:prstGeom prst="line">
              <a:avLst/>
            </a:prstGeom>
            <a:ln w="12700">
              <a:solidFill>
                <a:srgbClr val="F8DC10"/>
              </a:solidFill>
            </a:ln>
          </p:spPr>
          <p:style>
            <a:lnRef idx="1">
              <a:schemeClr val="accent1"/>
            </a:lnRef>
            <a:fillRef idx="0">
              <a:schemeClr val="accent1"/>
            </a:fillRef>
            <a:effectRef idx="0">
              <a:schemeClr val="accent1"/>
            </a:effectRef>
            <a:fontRef idx="minor">
              <a:schemeClr val="tx1"/>
            </a:fontRef>
          </p:style>
        </p:cxnSp>
        <p:grpSp>
          <p:nvGrpSpPr>
            <p:cNvPr id="3" name="Gruppieren 2"/>
            <p:cNvGrpSpPr/>
            <p:nvPr/>
          </p:nvGrpSpPr>
          <p:grpSpPr>
            <a:xfrm rot="834832">
              <a:off x="4296804" y="3563272"/>
              <a:ext cx="109400" cy="373876"/>
              <a:chOff x="2519542" y="2939932"/>
              <a:chExt cx="109400" cy="373876"/>
            </a:xfrm>
          </p:grpSpPr>
          <p:grpSp>
            <p:nvGrpSpPr>
              <p:cNvPr id="21" name="Gruppieren 20"/>
              <p:cNvGrpSpPr/>
              <p:nvPr/>
            </p:nvGrpSpPr>
            <p:grpSpPr>
              <a:xfrm>
                <a:off x="2531986" y="2939932"/>
                <a:ext cx="96956" cy="128587"/>
                <a:chOff x="3121924" y="2939932"/>
                <a:chExt cx="96956" cy="128587"/>
              </a:xfrm>
            </p:grpSpPr>
            <p:sp>
              <p:nvSpPr>
                <p:cNvPr id="66" name="Abgerundetes Rechteck 65"/>
                <p:cNvSpPr/>
                <p:nvPr/>
              </p:nvSpPr>
              <p:spPr>
                <a:xfrm rot="16836570">
                  <a:off x="3115210" y="2964850"/>
                  <a:ext cx="128587" cy="78752"/>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Abgerundetes Rechteck 17"/>
                <p:cNvSpPr/>
                <p:nvPr/>
              </p:nvSpPr>
              <p:spPr>
                <a:xfrm rot="16905831">
                  <a:off x="3103924" y="2981385"/>
                  <a:ext cx="72000" cy="360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cxnSp>
            <p:nvCxnSpPr>
              <p:cNvPr id="69" name="Gerader Verbinder 68"/>
              <p:cNvCxnSpPr/>
              <p:nvPr/>
            </p:nvCxnSpPr>
            <p:spPr>
              <a:xfrm flipH="1">
                <a:off x="2519542" y="3061722"/>
                <a:ext cx="50838" cy="24510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72" name="Gerader Verbinder 71"/>
              <p:cNvCxnSpPr>
                <a:cxnSpLocks/>
              </p:cNvCxnSpPr>
              <p:nvPr/>
            </p:nvCxnSpPr>
            <p:spPr>
              <a:xfrm rot="20765168" flipH="1">
                <a:off x="2572898" y="3067310"/>
                <a:ext cx="32116" cy="246498"/>
              </a:xfrm>
              <a:prstGeom prst="line">
                <a:avLst/>
              </a:prstGeom>
              <a:ln w="12700"/>
            </p:spPr>
            <p:style>
              <a:lnRef idx="1">
                <a:schemeClr val="accent1"/>
              </a:lnRef>
              <a:fillRef idx="0">
                <a:schemeClr val="accent1"/>
              </a:fillRef>
              <a:effectRef idx="0">
                <a:schemeClr val="accent1"/>
              </a:effectRef>
              <a:fontRef idx="minor">
                <a:schemeClr val="tx1"/>
              </a:fontRef>
            </p:style>
          </p:cxnSp>
        </p:grpSp>
      </p:grpSp>
      <p:grpSp>
        <p:nvGrpSpPr>
          <p:cNvPr id="61" name="Gruppieren 60">
            <a:extLst>
              <a:ext uri="{FF2B5EF4-FFF2-40B4-BE49-F238E27FC236}">
                <a16:creationId xmlns:a16="http://schemas.microsoft.com/office/drawing/2014/main" id="{34C8543E-FDCC-4496-B7DF-8A0CA54A7EE5}"/>
              </a:ext>
            </a:extLst>
          </p:cNvPr>
          <p:cNvGrpSpPr/>
          <p:nvPr/>
        </p:nvGrpSpPr>
        <p:grpSpPr>
          <a:xfrm>
            <a:off x="4586817" y="5470538"/>
            <a:ext cx="680084" cy="393979"/>
            <a:chOff x="4455139" y="6199661"/>
            <a:chExt cx="680084" cy="393979"/>
          </a:xfrm>
        </p:grpSpPr>
        <p:cxnSp>
          <p:nvCxnSpPr>
            <p:cNvPr id="42" name="Gerader Verbinder 41"/>
            <p:cNvCxnSpPr/>
            <p:nvPr/>
          </p:nvCxnSpPr>
          <p:spPr>
            <a:xfrm flipH="1">
              <a:off x="4455139" y="6204590"/>
              <a:ext cx="417792" cy="0"/>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a:cxnSpLocks/>
              <a:endCxn id="79" idx="3"/>
            </p:cNvCxnSpPr>
            <p:nvPr/>
          </p:nvCxnSpPr>
          <p:spPr>
            <a:xfrm>
              <a:off x="4904985" y="6223471"/>
              <a:ext cx="63036" cy="92248"/>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4" name="Ellipse 43"/>
            <p:cNvSpPr/>
            <p:nvPr/>
          </p:nvSpPr>
          <p:spPr>
            <a:xfrm>
              <a:off x="4874805" y="6199661"/>
              <a:ext cx="36000" cy="36000"/>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45" name="Gerader Verbinder 44"/>
            <p:cNvCxnSpPr/>
            <p:nvPr/>
          </p:nvCxnSpPr>
          <p:spPr>
            <a:xfrm flipH="1">
              <a:off x="4455139" y="6223613"/>
              <a:ext cx="428696" cy="0"/>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73" name="Gruppieren 72"/>
            <p:cNvGrpSpPr/>
            <p:nvPr/>
          </p:nvGrpSpPr>
          <p:grpSpPr>
            <a:xfrm rot="3158608" flipH="1">
              <a:off x="4939544" y="6321758"/>
              <a:ext cx="128587" cy="93354"/>
              <a:chOff x="2697038" y="2417405"/>
              <a:chExt cx="123525" cy="93354"/>
            </a:xfrm>
          </p:grpSpPr>
          <p:sp>
            <p:nvSpPr>
              <p:cNvPr id="79" name="Abgerundetes Rechteck 78"/>
              <p:cNvSpPr/>
              <p:nvPr/>
            </p:nvSpPr>
            <p:spPr>
              <a:xfrm rot="21106154">
                <a:off x="2697038" y="2428780"/>
                <a:ext cx="123525" cy="81979"/>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0" name="Abgerundetes Rechteck 79"/>
              <p:cNvSpPr/>
              <p:nvPr/>
            </p:nvSpPr>
            <p:spPr>
              <a:xfrm rot="21175415">
                <a:off x="2709581" y="2417405"/>
                <a:ext cx="69166" cy="37475"/>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cxnSp>
          <p:nvCxnSpPr>
            <p:cNvPr id="92" name="Gerader Verbinder 91"/>
            <p:cNvCxnSpPr>
              <a:cxnSpLocks/>
              <a:stCxn id="103" idx="5"/>
            </p:cNvCxnSpPr>
            <p:nvPr/>
          </p:nvCxnSpPr>
          <p:spPr>
            <a:xfrm>
              <a:off x="5042641" y="6445531"/>
              <a:ext cx="92582" cy="148109"/>
            </a:xfrm>
            <a:prstGeom prst="line">
              <a:avLst/>
            </a:prstGeom>
            <a:ln w="952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3" name="Ellipse 102"/>
            <p:cNvSpPr/>
            <p:nvPr/>
          </p:nvSpPr>
          <p:spPr>
            <a:xfrm>
              <a:off x="5011913" y="6414803"/>
              <a:ext cx="36000" cy="36000"/>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grpSp>
        <p:nvGrpSpPr>
          <p:cNvPr id="71" name="Gruppieren 70">
            <a:extLst>
              <a:ext uri="{FF2B5EF4-FFF2-40B4-BE49-F238E27FC236}">
                <a16:creationId xmlns:a16="http://schemas.microsoft.com/office/drawing/2014/main" id="{B4CA3B78-C0E5-4DE4-87CC-F77DF9228983}"/>
              </a:ext>
            </a:extLst>
          </p:cNvPr>
          <p:cNvGrpSpPr/>
          <p:nvPr/>
        </p:nvGrpSpPr>
        <p:grpSpPr>
          <a:xfrm>
            <a:off x="4568561" y="5993552"/>
            <a:ext cx="645390" cy="198585"/>
            <a:chOff x="4424183" y="7221050"/>
            <a:chExt cx="645390" cy="198585"/>
          </a:xfrm>
          <a:solidFill>
            <a:srgbClr val="7030A0"/>
          </a:solidFill>
        </p:grpSpPr>
        <p:cxnSp>
          <p:nvCxnSpPr>
            <p:cNvPr id="137" name="Gerader Verbinder 136"/>
            <p:cNvCxnSpPr/>
            <p:nvPr/>
          </p:nvCxnSpPr>
          <p:spPr>
            <a:xfrm flipH="1">
              <a:off x="4424183" y="7226122"/>
              <a:ext cx="469364" cy="0"/>
            </a:xfrm>
            <a:prstGeom prst="line">
              <a:avLst/>
            </a:prstGeom>
            <a:grpFill/>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8" name="Gerader Verbinder 137"/>
            <p:cNvCxnSpPr>
              <a:cxnSpLocks/>
            </p:cNvCxnSpPr>
            <p:nvPr/>
          </p:nvCxnSpPr>
          <p:spPr>
            <a:xfrm>
              <a:off x="4886186" y="7241360"/>
              <a:ext cx="183387" cy="178275"/>
            </a:xfrm>
            <a:prstGeom prst="line">
              <a:avLst/>
            </a:prstGeom>
            <a:grpFill/>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139" name="Ellipse 138"/>
            <p:cNvSpPr/>
            <p:nvPr/>
          </p:nvSpPr>
          <p:spPr>
            <a:xfrm>
              <a:off x="4874286" y="7221050"/>
              <a:ext cx="36000" cy="36000"/>
            </a:xfrm>
            <a:prstGeom prst="ellipse">
              <a:avLst/>
            </a:prstGeom>
            <a:grp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40" name="Gerader Verbinder 139"/>
            <p:cNvCxnSpPr/>
            <p:nvPr/>
          </p:nvCxnSpPr>
          <p:spPr>
            <a:xfrm flipH="1" flipV="1">
              <a:off x="4424183" y="7245145"/>
              <a:ext cx="469364" cy="1562"/>
            </a:xfrm>
            <a:prstGeom prst="line">
              <a:avLst/>
            </a:prstGeom>
            <a:grpFill/>
            <a:ln w="127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179" name="Gruppieren 178"/>
          <p:cNvGrpSpPr/>
          <p:nvPr/>
        </p:nvGrpSpPr>
        <p:grpSpPr>
          <a:xfrm>
            <a:off x="2725811" y="10663602"/>
            <a:ext cx="1332000" cy="261610"/>
            <a:chOff x="498633" y="5050768"/>
            <a:chExt cx="1332000" cy="261610"/>
          </a:xfrm>
        </p:grpSpPr>
        <p:cxnSp>
          <p:nvCxnSpPr>
            <p:cNvPr id="180" name="Gerader Verbinder 179"/>
            <p:cNvCxnSpPr/>
            <p:nvPr/>
          </p:nvCxnSpPr>
          <p:spPr>
            <a:xfrm>
              <a:off x="498633" y="5286800"/>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81" name="Gruppieren 180"/>
            <p:cNvGrpSpPr/>
            <p:nvPr/>
          </p:nvGrpSpPr>
          <p:grpSpPr>
            <a:xfrm>
              <a:off x="529249" y="5050768"/>
              <a:ext cx="651037" cy="261610"/>
              <a:chOff x="1119187" y="2059952"/>
              <a:chExt cx="651037" cy="261610"/>
            </a:xfrm>
          </p:grpSpPr>
          <p:sp>
            <p:nvSpPr>
              <p:cNvPr id="182" name="Gleichschenkliges Dreieck 181"/>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3" name="Textfeld 182"/>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1.2m</a:t>
                </a:r>
                <a:endParaRPr lang="de-DE" sz="1100" dirty="0">
                  <a:solidFill>
                    <a:schemeClr val="accent6">
                      <a:lumMod val="75000"/>
                    </a:schemeClr>
                  </a:solidFill>
                </a:endParaRPr>
              </a:p>
            </p:txBody>
          </p:sp>
        </p:grpSp>
      </p:grpSp>
      <p:grpSp>
        <p:nvGrpSpPr>
          <p:cNvPr id="189" name="Gruppieren 188"/>
          <p:cNvGrpSpPr/>
          <p:nvPr/>
        </p:nvGrpSpPr>
        <p:grpSpPr>
          <a:xfrm>
            <a:off x="2725811" y="11829489"/>
            <a:ext cx="1332000" cy="261610"/>
            <a:chOff x="498633" y="5050768"/>
            <a:chExt cx="1332000" cy="261610"/>
          </a:xfrm>
        </p:grpSpPr>
        <p:cxnSp>
          <p:nvCxnSpPr>
            <p:cNvPr id="190" name="Gerader Verbinder 189"/>
            <p:cNvCxnSpPr/>
            <p:nvPr/>
          </p:nvCxnSpPr>
          <p:spPr>
            <a:xfrm>
              <a:off x="498633" y="5286800"/>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91" name="Gruppieren 190"/>
            <p:cNvGrpSpPr/>
            <p:nvPr/>
          </p:nvGrpSpPr>
          <p:grpSpPr>
            <a:xfrm>
              <a:off x="529249" y="5050768"/>
              <a:ext cx="694319" cy="261610"/>
              <a:chOff x="1119187" y="2059952"/>
              <a:chExt cx="694319" cy="261610"/>
            </a:xfrm>
          </p:grpSpPr>
          <p:sp>
            <p:nvSpPr>
              <p:cNvPr id="192" name="Gleichschenkliges Dreieck 191"/>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3" name="Textfeld 192"/>
              <p:cNvSpPr txBox="1"/>
              <p:nvPr/>
            </p:nvSpPr>
            <p:spPr>
              <a:xfrm>
                <a:off x="1293812" y="2059952"/>
                <a:ext cx="519694" cy="261610"/>
              </a:xfrm>
              <a:prstGeom prst="rect">
                <a:avLst/>
              </a:prstGeom>
              <a:noFill/>
              <a:ln w="12700">
                <a:noFill/>
              </a:ln>
            </p:spPr>
            <p:txBody>
              <a:bodyPr wrap="none" rtlCol="0">
                <a:spAutoFit/>
              </a:bodyPr>
              <a:lstStyle/>
              <a:p>
                <a:r>
                  <a:rPr lang="de-CH" sz="1100" dirty="0">
                    <a:solidFill>
                      <a:schemeClr val="accent6">
                        <a:lumMod val="75000"/>
                      </a:schemeClr>
                    </a:solidFill>
                  </a:rPr>
                  <a:t>-0.5m</a:t>
                </a:r>
                <a:endParaRPr lang="de-DE" sz="1100" dirty="0">
                  <a:solidFill>
                    <a:schemeClr val="accent6">
                      <a:lumMod val="75000"/>
                    </a:schemeClr>
                  </a:solidFill>
                </a:endParaRPr>
              </a:p>
            </p:txBody>
          </p:sp>
        </p:grpSp>
      </p:grpSp>
      <p:sp>
        <p:nvSpPr>
          <p:cNvPr id="194" name="Bogen 193"/>
          <p:cNvSpPr/>
          <p:nvPr/>
        </p:nvSpPr>
        <p:spPr>
          <a:xfrm>
            <a:off x="4600009" y="3461702"/>
            <a:ext cx="391428" cy="142959"/>
          </a:xfrm>
          <a:prstGeom prst="arc">
            <a:avLst>
              <a:gd name="adj1" fmla="val 18823618"/>
              <a:gd name="adj2" fmla="val 11803980"/>
            </a:avLst>
          </a:prstGeom>
          <a:ln w="12700">
            <a:solidFill>
              <a:schemeClr val="tx1"/>
            </a:solidFill>
            <a:headEnd type="triangle" w="med" len="sm"/>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2" name="Textfeld 1"/>
          <p:cNvSpPr txBox="1"/>
          <p:nvPr/>
        </p:nvSpPr>
        <p:spPr>
          <a:xfrm>
            <a:off x="5749942" y="854172"/>
            <a:ext cx="3466748" cy="10926068"/>
          </a:xfrm>
          <a:prstGeom prst="rect">
            <a:avLst/>
          </a:prstGeom>
          <a:noFill/>
        </p:spPr>
        <p:txBody>
          <a:bodyPr wrap="square" rtlCol="0">
            <a:spAutoFit/>
          </a:bodyPr>
          <a:lstStyle/>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r>
              <a:rPr lang="de-CH" sz="1100" u="sng" dirty="0"/>
              <a:t>Personensicherungsseil (0°)</a:t>
            </a:r>
          </a:p>
          <a:p>
            <a:r>
              <a:rPr lang="de-CH" sz="1100" dirty="0"/>
              <a:t>1x </a:t>
            </a:r>
            <a:r>
              <a:rPr lang="de-CH" sz="1100" dirty="0" err="1"/>
              <a:t>Prussik</a:t>
            </a:r>
            <a:r>
              <a:rPr lang="de-CH" sz="1100" dirty="0"/>
              <a:t>-Strick mit Karabiner, worin ein 15m langes 30kN Seil eingezogen ist.</a:t>
            </a:r>
          </a:p>
          <a:p>
            <a:endParaRPr lang="de-CH" sz="1100" u="sng" dirty="0"/>
          </a:p>
          <a:p>
            <a:r>
              <a:rPr lang="de-CH" sz="1100" u="sng" dirty="0"/>
              <a:t>Abspannseile Mast (45°, 135°, 225°, 315°)</a:t>
            </a:r>
          </a:p>
          <a:p>
            <a:r>
              <a:rPr lang="de-CH" sz="1100" dirty="0"/>
              <a:t>2x 40m 30kN: Mastwurf je in die Mitte des Seiles machen. (theoretische Länge ohne Knoten: je 12m) . Die Seile werden an den Abspannpunkten A,B,C,D angeschlagen.</a:t>
            </a:r>
            <a:endParaRPr lang="de-CH" sz="1100" u="sng" dirty="0"/>
          </a:p>
          <a:p>
            <a:endParaRPr lang="de-CH" sz="1100" u="sng" dirty="0"/>
          </a:p>
          <a:p>
            <a:r>
              <a:rPr lang="de-CH" sz="1100" u="sng" dirty="0"/>
              <a:t>Tuchaufzug (0°, 180°)</a:t>
            </a:r>
          </a:p>
          <a:p>
            <a:r>
              <a:rPr lang="de-CH" sz="1100" dirty="0"/>
              <a:t>2x </a:t>
            </a:r>
            <a:r>
              <a:rPr lang="de-CH" sz="1100" dirty="0" err="1"/>
              <a:t>Prussik</a:t>
            </a:r>
            <a:r>
              <a:rPr lang="de-CH" sz="1100" dirty="0"/>
              <a:t>-Strick mit Seilrolle (und ggf. Karabiner), worin je ein 15m langes 30kN Seil eingezogen ist.</a:t>
            </a:r>
          </a:p>
          <a:p>
            <a:endParaRPr lang="de-CH" sz="1100" u="sng" dirty="0"/>
          </a:p>
          <a:p>
            <a:r>
              <a:rPr lang="de-CH" sz="1100" u="sng" dirty="0"/>
              <a:t>Hilfsseil Posten / Spannseil Tuch (0°, 90°, 180°, 270°)</a:t>
            </a:r>
          </a:p>
          <a:p>
            <a:r>
              <a:rPr lang="de-CH" sz="1100" dirty="0"/>
              <a:t>4x 30m 30kN: ein Ende mit einem Mastwurf anschlagen und mit ½ doppelter </a:t>
            </a:r>
            <a:r>
              <a:rPr lang="de-CH" sz="1100" dirty="0" err="1"/>
              <a:t>Spierenstich</a:t>
            </a:r>
            <a:r>
              <a:rPr lang="de-CH" sz="1100" dirty="0"/>
              <a:t> sichern. Dieses Seil wird anfangs fürs das Abspannen des Pfostens gebraucht und später für das Spannen des Tuches (Blachen).</a:t>
            </a:r>
            <a:endParaRPr lang="de-CH" sz="1100" u="sng" dirty="0"/>
          </a:p>
          <a:p>
            <a:endParaRPr lang="de-CH" sz="1100" u="sng" dirty="0"/>
          </a:p>
          <a:p>
            <a:r>
              <a:rPr lang="de-CH" sz="1100" u="sng" dirty="0"/>
              <a:t>Firstspannset (0°, 90°, 180°, 270°)</a:t>
            </a:r>
          </a:p>
          <a:p>
            <a:r>
              <a:rPr lang="de-CH" sz="1100" dirty="0"/>
              <a:t>4x </a:t>
            </a:r>
            <a:r>
              <a:rPr lang="de-CH" sz="1100" dirty="0" err="1"/>
              <a:t>Hebegurt</a:t>
            </a:r>
            <a:r>
              <a:rPr lang="de-CH" sz="1100" dirty="0"/>
              <a:t> WLL 1t als zulaufende Schlinge (eventuell mehrmals, sodass die Schlinge kurz/eng wird), in den vom Pfosten je ein  </a:t>
            </a:r>
            <a:r>
              <a:rPr lang="de-CH" sz="1100" dirty="0" err="1"/>
              <a:t>Zurrgurt</a:t>
            </a:r>
            <a:r>
              <a:rPr lang="de-CH" sz="1100" dirty="0"/>
              <a:t> WLL 2t eingehängt wird. </a:t>
            </a:r>
            <a:r>
              <a:rPr lang="de-CH" sz="1100" b="1" dirty="0"/>
              <a:t>Höhe «C» ist die theoretische </a:t>
            </a:r>
            <a:r>
              <a:rPr lang="de-CH" sz="1100" b="1" dirty="0" err="1"/>
              <a:t>Zelthöhe</a:t>
            </a:r>
            <a:r>
              <a:rPr lang="de-CH" sz="1100" b="1" dirty="0"/>
              <a:t>!</a:t>
            </a:r>
          </a:p>
          <a:p>
            <a:endParaRPr lang="de-CH" sz="1100" u="sng" dirty="0"/>
          </a:p>
          <a:p>
            <a:r>
              <a:rPr lang="de-CH" sz="1100" u="sng" dirty="0"/>
              <a:t>Tragseile Blachen (45°, 135°, 225°, 315°)</a:t>
            </a:r>
          </a:p>
          <a:p>
            <a:r>
              <a:rPr lang="de-CH" sz="1100" dirty="0"/>
              <a:t>2x 30m 30kN: Mastwurf je in die Mitte des Seiles machen. (theoretische Länge ohne Knoten: je 8.8m). Die Seile werden an den Abspannpunkten 1A,2A,3A,4A angeschlagen.</a:t>
            </a:r>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endParaRPr lang="de-CH" sz="1100" u="sng" dirty="0"/>
          </a:p>
          <a:p>
            <a:r>
              <a:rPr lang="de-CH" sz="1100" u="sng" dirty="0"/>
              <a:t>Karabinerkranz (0° 20°, 220°)</a:t>
            </a:r>
          </a:p>
          <a:p>
            <a:r>
              <a:rPr lang="de-CH" sz="1100" dirty="0"/>
              <a:t>2x </a:t>
            </a:r>
            <a:r>
              <a:rPr lang="de-CH" sz="1100" dirty="0" err="1"/>
              <a:t>Prussik</a:t>
            </a:r>
            <a:r>
              <a:rPr lang="de-CH" sz="1100" dirty="0"/>
              <a:t>-Strick, worin 3 Karabiner eingebunden sind.</a:t>
            </a:r>
          </a:p>
        </p:txBody>
      </p:sp>
      <p:sp>
        <p:nvSpPr>
          <p:cNvPr id="242" name="Textfeld 241">
            <a:extLst>
              <a:ext uri="{FF2B5EF4-FFF2-40B4-BE49-F238E27FC236}">
                <a16:creationId xmlns:a16="http://schemas.microsoft.com/office/drawing/2014/main" id="{71904513-5660-4FA9-BEF2-6DC6F25E9BB3}"/>
              </a:ext>
            </a:extLst>
          </p:cNvPr>
          <p:cNvSpPr txBox="1"/>
          <p:nvPr/>
        </p:nvSpPr>
        <p:spPr>
          <a:xfrm rot="5400000">
            <a:off x="-393780" y="10898470"/>
            <a:ext cx="2408801" cy="1200842"/>
          </a:xfrm>
          <a:prstGeom prst="rect">
            <a:avLst/>
          </a:prstGeom>
          <a:solidFill>
            <a:schemeClr val="bg1"/>
          </a:solidFill>
          <a:ln>
            <a:noFill/>
          </a:ln>
        </p:spPr>
        <p:txBody>
          <a:bodyPr wrap="none" rtlCol="0">
            <a:spAutoFit/>
          </a:bodyPr>
          <a:lstStyle/>
          <a:p>
            <a:pPr algn="r"/>
            <a:r>
              <a:rPr lang="de-CH" sz="1801" b="1" dirty="0"/>
              <a:t>Berliner 88</a:t>
            </a:r>
          </a:p>
          <a:p>
            <a:pPr algn="r"/>
            <a:r>
              <a:rPr lang="de-CH" sz="1801" dirty="0" err="1"/>
              <a:t>Outdoorsolutions</a:t>
            </a:r>
            <a:r>
              <a:rPr lang="de-CH" sz="1801" dirty="0"/>
              <a:t> | CB</a:t>
            </a:r>
          </a:p>
          <a:p>
            <a:pPr algn="r"/>
            <a:r>
              <a:rPr lang="de-CH" sz="1801" dirty="0"/>
              <a:t>Konstruktionsplan Mast</a:t>
            </a:r>
          </a:p>
          <a:p>
            <a:pPr algn="r"/>
            <a:r>
              <a:rPr lang="de-CH" sz="1801" dirty="0"/>
              <a:t>[1:25 auf A3 hoch]</a:t>
            </a:r>
          </a:p>
        </p:txBody>
      </p:sp>
      <p:sp>
        <p:nvSpPr>
          <p:cNvPr id="11" name="Trapezoid 10"/>
          <p:cNvSpPr/>
          <p:nvPr/>
        </p:nvSpPr>
        <p:spPr>
          <a:xfrm>
            <a:off x="4439540" y="10237750"/>
            <a:ext cx="720000" cy="1819150"/>
          </a:xfrm>
          <a:prstGeom prst="trapezoid">
            <a:avLst>
              <a:gd name="adj" fmla="val 40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6" name="Abgerundetes Rechteck 165"/>
          <p:cNvSpPr/>
          <p:nvPr/>
        </p:nvSpPr>
        <p:spPr>
          <a:xfrm rot="5451072" flipH="1">
            <a:off x="5123155" y="10883302"/>
            <a:ext cx="128587" cy="81979"/>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7" name="Abgerundetes Rechteck 166"/>
          <p:cNvSpPr/>
          <p:nvPr/>
        </p:nvSpPr>
        <p:spPr>
          <a:xfrm rot="5381811" flipH="1">
            <a:off x="5192790" y="10908996"/>
            <a:ext cx="72000" cy="37475"/>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68" name="Gruppieren 167"/>
          <p:cNvGrpSpPr/>
          <p:nvPr/>
        </p:nvGrpSpPr>
        <p:grpSpPr>
          <a:xfrm rot="10800000">
            <a:off x="4365869" y="10858233"/>
            <a:ext cx="91881" cy="128587"/>
            <a:chOff x="2379551" y="3923768"/>
            <a:chExt cx="101069" cy="128587"/>
          </a:xfrm>
        </p:grpSpPr>
        <p:sp>
          <p:nvSpPr>
            <p:cNvPr id="169" name="Abgerundetes Rechteck 168"/>
            <p:cNvSpPr/>
            <p:nvPr/>
          </p:nvSpPr>
          <p:spPr>
            <a:xfrm rot="5451072" flipH="1">
              <a:off x="2356247" y="3947072"/>
              <a:ext cx="128587" cy="81979"/>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0" name="Abgerundetes Rechteck 169"/>
            <p:cNvSpPr/>
            <p:nvPr/>
          </p:nvSpPr>
          <p:spPr>
            <a:xfrm rot="5381811" flipH="1">
              <a:off x="2425883" y="3972766"/>
              <a:ext cx="72000" cy="37475"/>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71" name="Rechteck 170"/>
          <p:cNvSpPr/>
          <p:nvPr/>
        </p:nvSpPr>
        <p:spPr>
          <a:xfrm>
            <a:off x="4439541" y="10891633"/>
            <a:ext cx="719241" cy="591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256" name="Gruppieren 255">
            <a:extLst>
              <a:ext uri="{FF2B5EF4-FFF2-40B4-BE49-F238E27FC236}">
                <a16:creationId xmlns:a16="http://schemas.microsoft.com/office/drawing/2014/main" id="{8D4EBD1C-5DDF-41E2-A5ED-AFCDBFD4FC8D}"/>
              </a:ext>
            </a:extLst>
          </p:cNvPr>
          <p:cNvGrpSpPr/>
          <p:nvPr/>
        </p:nvGrpSpPr>
        <p:grpSpPr>
          <a:xfrm>
            <a:off x="2725811" y="5787059"/>
            <a:ext cx="1332000" cy="261610"/>
            <a:chOff x="498633" y="2059952"/>
            <a:chExt cx="1332000" cy="261610"/>
          </a:xfrm>
        </p:grpSpPr>
        <p:cxnSp>
          <p:nvCxnSpPr>
            <p:cNvPr id="257" name="Gerader Verbinder 256">
              <a:extLst>
                <a:ext uri="{FF2B5EF4-FFF2-40B4-BE49-F238E27FC236}">
                  <a16:creationId xmlns:a16="http://schemas.microsoft.com/office/drawing/2014/main" id="{DD398875-49DF-4417-A0B8-F2F188A609DB}"/>
                </a:ext>
              </a:extLst>
            </p:cNvPr>
            <p:cNvCxnSpPr/>
            <p:nvPr/>
          </p:nvCxnSpPr>
          <p:spPr>
            <a:xfrm>
              <a:off x="498633" y="229598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8" name="Gruppieren 257">
              <a:extLst>
                <a:ext uri="{FF2B5EF4-FFF2-40B4-BE49-F238E27FC236}">
                  <a16:creationId xmlns:a16="http://schemas.microsoft.com/office/drawing/2014/main" id="{2A5E8FCF-C16B-40AC-AAAE-21C2968F03BC}"/>
                </a:ext>
              </a:extLst>
            </p:cNvPr>
            <p:cNvGrpSpPr/>
            <p:nvPr/>
          </p:nvGrpSpPr>
          <p:grpSpPr>
            <a:xfrm>
              <a:off x="529249" y="2059952"/>
              <a:ext cx="723173" cy="261610"/>
              <a:chOff x="1119187" y="2059952"/>
              <a:chExt cx="723173" cy="261610"/>
            </a:xfrm>
          </p:grpSpPr>
          <p:sp>
            <p:nvSpPr>
              <p:cNvPr id="259" name="Gleichschenkliges Dreieck 258">
                <a:extLst>
                  <a:ext uri="{FF2B5EF4-FFF2-40B4-BE49-F238E27FC236}">
                    <a16:creationId xmlns:a16="http://schemas.microsoft.com/office/drawing/2014/main" id="{5A0E4018-67D9-4B7E-A802-BD151329B9A0}"/>
                  </a:ext>
                </a:extLst>
              </p:cNvPr>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6">
                      <a:lumMod val="75000"/>
                    </a:schemeClr>
                  </a:solidFill>
                </a:endParaRPr>
              </a:p>
            </p:txBody>
          </p:sp>
          <p:sp>
            <p:nvSpPr>
              <p:cNvPr id="260" name="Textfeld 259">
                <a:extLst>
                  <a:ext uri="{FF2B5EF4-FFF2-40B4-BE49-F238E27FC236}">
                    <a16:creationId xmlns:a16="http://schemas.microsoft.com/office/drawing/2014/main" id="{790742B4-5F66-4A7C-A80C-8977893A3DDA}"/>
                  </a:ext>
                </a:extLst>
              </p:cNvPr>
              <p:cNvSpPr txBox="1"/>
              <p:nvPr/>
            </p:nvSpPr>
            <p:spPr>
              <a:xfrm>
                <a:off x="1293812" y="2059952"/>
                <a:ext cx="548548" cy="261610"/>
              </a:xfrm>
              <a:prstGeom prst="rect">
                <a:avLst/>
              </a:prstGeom>
              <a:noFill/>
              <a:ln w="12700">
                <a:noFill/>
              </a:ln>
            </p:spPr>
            <p:txBody>
              <a:bodyPr wrap="none" rtlCol="0">
                <a:spAutoFit/>
              </a:bodyPr>
              <a:lstStyle/>
              <a:p>
                <a:r>
                  <a:rPr lang="de-CH" sz="1100" dirty="0">
                    <a:solidFill>
                      <a:schemeClr val="accent6">
                        <a:lumMod val="75000"/>
                      </a:schemeClr>
                    </a:solidFill>
                  </a:rPr>
                  <a:t>5.15m</a:t>
                </a:r>
                <a:endParaRPr lang="de-DE" sz="1100" dirty="0">
                  <a:solidFill>
                    <a:schemeClr val="accent6">
                      <a:lumMod val="75000"/>
                    </a:schemeClr>
                  </a:solidFill>
                </a:endParaRPr>
              </a:p>
            </p:txBody>
          </p:sp>
        </p:grpSp>
      </p:grpSp>
      <p:cxnSp>
        <p:nvCxnSpPr>
          <p:cNvPr id="159" name="Gerader Verbinder 158">
            <a:extLst>
              <a:ext uri="{FF2B5EF4-FFF2-40B4-BE49-F238E27FC236}">
                <a16:creationId xmlns:a16="http://schemas.microsoft.com/office/drawing/2014/main" id="{8B921DE9-93BE-4D87-837E-236DEFEA4F2B}"/>
              </a:ext>
            </a:extLst>
          </p:cNvPr>
          <p:cNvCxnSpPr>
            <a:cxnSpLocks/>
          </p:cNvCxnSpPr>
          <p:nvPr/>
        </p:nvCxnSpPr>
        <p:spPr>
          <a:xfrm flipH="1">
            <a:off x="4999428" y="2992256"/>
            <a:ext cx="834551" cy="883504"/>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61" name="Gerader Verbinder 160">
            <a:extLst>
              <a:ext uri="{FF2B5EF4-FFF2-40B4-BE49-F238E27FC236}">
                <a16:creationId xmlns:a16="http://schemas.microsoft.com/office/drawing/2014/main" id="{C974ABF0-E2BA-4354-BC6F-5411ADB1361F}"/>
              </a:ext>
            </a:extLst>
          </p:cNvPr>
          <p:cNvCxnSpPr>
            <a:cxnSpLocks/>
            <a:stCxn id="350" idx="6"/>
          </p:cNvCxnSpPr>
          <p:nvPr/>
        </p:nvCxnSpPr>
        <p:spPr>
          <a:xfrm flipV="1">
            <a:off x="5008240" y="3667073"/>
            <a:ext cx="786732" cy="414739"/>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74" name="Gerader Verbinder 173">
            <a:extLst>
              <a:ext uri="{FF2B5EF4-FFF2-40B4-BE49-F238E27FC236}">
                <a16:creationId xmlns:a16="http://schemas.microsoft.com/office/drawing/2014/main" id="{EC97646D-CA03-4C16-A632-3BB02FF48B1A}"/>
              </a:ext>
            </a:extLst>
          </p:cNvPr>
          <p:cNvCxnSpPr>
            <a:cxnSpLocks/>
          </p:cNvCxnSpPr>
          <p:nvPr/>
        </p:nvCxnSpPr>
        <p:spPr>
          <a:xfrm flipH="1" flipV="1">
            <a:off x="5063895" y="6405490"/>
            <a:ext cx="770084" cy="945406"/>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77" name="Gerader Verbinder 176">
            <a:extLst>
              <a:ext uri="{FF2B5EF4-FFF2-40B4-BE49-F238E27FC236}">
                <a16:creationId xmlns:a16="http://schemas.microsoft.com/office/drawing/2014/main" id="{A25B717A-6116-4A65-9B9C-6E94651594D7}"/>
              </a:ext>
            </a:extLst>
          </p:cNvPr>
          <p:cNvCxnSpPr>
            <a:cxnSpLocks/>
          </p:cNvCxnSpPr>
          <p:nvPr/>
        </p:nvCxnSpPr>
        <p:spPr>
          <a:xfrm flipH="1" flipV="1">
            <a:off x="5296360" y="10918187"/>
            <a:ext cx="498612" cy="103228"/>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277" name="Trapezoid 276">
            <a:extLst>
              <a:ext uri="{FF2B5EF4-FFF2-40B4-BE49-F238E27FC236}">
                <a16:creationId xmlns:a16="http://schemas.microsoft.com/office/drawing/2014/main" id="{449D6953-07D9-4659-899A-2BACE0276F58}"/>
              </a:ext>
            </a:extLst>
          </p:cNvPr>
          <p:cNvSpPr/>
          <p:nvPr/>
        </p:nvSpPr>
        <p:spPr>
          <a:xfrm>
            <a:off x="4509516" y="8567704"/>
            <a:ext cx="580442" cy="1569241"/>
          </a:xfrm>
          <a:prstGeom prst="trapezoid">
            <a:avLst>
              <a:gd name="adj" fmla="val 263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0" name="Freihandform 11">
            <a:extLst>
              <a:ext uri="{FF2B5EF4-FFF2-40B4-BE49-F238E27FC236}">
                <a16:creationId xmlns:a16="http://schemas.microsoft.com/office/drawing/2014/main" id="{41A64B73-4C60-426E-8470-3487CA1D527B}"/>
              </a:ext>
            </a:extLst>
          </p:cNvPr>
          <p:cNvSpPr/>
          <p:nvPr/>
        </p:nvSpPr>
        <p:spPr>
          <a:xfrm>
            <a:off x="4466361" y="8450156"/>
            <a:ext cx="684000" cy="76200"/>
          </a:xfrm>
          <a:custGeom>
            <a:avLst/>
            <a:gdLst>
              <a:gd name="connsiteX0" fmla="*/ 0 w 904875"/>
              <a:gd name="connsiteY0" fmla="*/ 76200 h 76200"/>
              <a:gd name="connsiteX1" fmla="*/ 252412 w 904875"/>
              <a:gd name="connsiteY1" fmla="*/ 0 h 76200"/>
              <a:gd name="connsiteX2" fmla="*/ 438150 w 904875"/>
              <a:gd name="connsiteY2" fmla="*/ 38100 h 76200"/>
              <a:gd name="connsiteX3" fmla="*/ 671512 w 904875"/>
              <a:gd name="connsiteY3" fmla="*/ 4762 h 76200"/>
              <a:gd name="connsiteX4" fmla="*/ 904875 w 904875"/>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76200">
                <a:moveTo>
                  <a:pt x="0" y="76200"/>
                </a:moveTo>
                <a:lnTo>
                  <a:pt x="252412" y="0"/>
                </a:lnTo>
                <a:lnTo>
                  <a:pt x="438150" y="38100"/>
                </a:lnTo>
                <a:lnTo>
                  <a:pt x="671512" y="4762"/>
                </a:lnTo>
                <a:lnTo>
                  <a:pt x="904875" y="38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1" name="Freihandform 12">
            <a:extLst>
              <a:ext uri="{FF2B5EF4-FFF2-40B4-BE49-F238E27FC236}">
                <a16:creationId xmlns:a16="http://schemas.microsoft.com/office/drawing/2014/main" id="{5839E732-76A6-4F16-BBBA-7DED62A0C958}"/>
              </a:ext>
            </a:extLst>
          </p:cNvPr>
          <p:cNvSpPr/>
          <p:nvPr/>
        </p:nvSpPr>
        <p:spPr>
          <a:xfrm>
            <a:off x="4472710" y="8493428"/>
            <a:ext cx="684000" cy="76200"/>
          </a:xfrm>
          <a:custGeom>
            <a:avLst/>
            <a:gdLst>
              <a:gd name="connsiteX0" fmla="*/ 0 w 904875"/>
              <a:gd name="connsiteY0" fmla="*/ 76200 h 76200"/>
              <a:gd name="connsiteX1" fmla="*/ 252412 w 904875"/>
              <a:gd name="connsiteY1" fmla="*/ 0 h 76200"/>
              <a:gd name="connsiteX2" fmla="*/ 438150 w 904875"/>
              <a:gd name="connsiteY2" fmla="*/ 38100 h 76200"/>
              <a:gd name="connsiteX3" fmla="*/ 671512 w 904875"/>
              <a:gd name="connsiteY3" fmla="*/ 4762 h 76200"/>
              <a:gd name="connsiteX4" fmla="*/ 904875 w 904875"/>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76200">
                <a:moveTo>
                  <a:pt x="0" y="76200"/>
                </a:moveTo>
                <a:lnTo>
                  <a:pt x="252412" y="0"/>
                </a:lnTo>
                <a:lnTo>
                  <a:pt x="438150" y="38100"/>
                </a:lnTo>
                <a:lnTo>
                  <a:pt x="671512" y="4762"/>
                </a:lnTo>
                <a:lnTo>
                  <a:pt x="904875" y="38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316" name="Gruppieren 315">
            <a:extLst>
              <a:ext uri="{FF2B5EF4-FFF2-40B4-BE49-F238E27FC236}">
                <a16:creationId xmlns:a16="http://schemas.microsoft.com/office/drawing/2014/main" id="{DC17F52C-CACA-4494-8DCA-7DF6EDC543E6}"/>
              </a:ext>
            </a:extLst>
          </p:cNvPr>
          <p:cNvGrpSpPr/>
          <p:nvPr/>
        </p:nvGrpSpPr>
        <p:grpSpPr>
          <a:xfrm>
            <a:off x="2719850" y="6123089"/>
            <a:ext cx="1332000" cy="261610"/>
            <a:chOff x="498633" y="2059952"/>
            <a:chExt cx="1332000" cy="261610"/>
          </a:xfrm>
        </p:grpSpPr>
        <p:cxnSp>
          <p:nvCxnSpPr>
            <p:cNvPr id="317" name="Gerader Verbinder 316">
              <a:extLst>
                <a:ext uri="{FF2B5EF4-FFF2-40B4-BE49-F238E27FC236}">
                  <a16:creationId xmlns:a16="http://schemas.microsoft.com/office/drawing/2014/main" id="{FAEC4FC4-809E-410A-91D6-7B1E40603CB1}"/>
                </a:ext>
              </a:extLst>
            </p:cNvPr>
            <p:cNvCxnSpPr/>
            <p:nvPr/>
          </p:nvCxnSpPr>
          <p:spPr>
            <a:xfrm>
              <a:off x="498633" y="229598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318" name="Gruppieren 317">
              <a:extLst>
                <a:ext uri="{FF2B5EF4-FFF2-40B4-BE49-F238E27FC236}">
                  <a16:creationId xmlns:a16="http://schemas.microsoft.com/office/drawing/2014/main" id="{11A3E777-0062-44D2-BF22-EEB9EBD0C20A}"/>
                </a:ext>
              </a:extLst>
            </p:cNvPr>
            <p:cNvGrpSpPr/>
            <p:nvPr/>
          </p:nvGrpSpPr>
          <p:grpSpPr>
            <a:xfrm>
              <a:off x="529249" y="2059952"/>
              <a:ext cx="723173" cy="261610"/>
              <a:chOff x="1119187" y="2059952"/>
              <a:chExt cx="723173" cy="261610"/>
            </a:xfrm>
          </p:grpSpPr>
          <p:sp>
            <p:nvSpPr>
              <p:cNvPr id="319" name="Gleichschenkliges Dreieck 318">
                <a:extLst>
                  <a:ext uri="{FF2B5EF4-FFF2-40B4-BE49-F238E27FC236}">
                    <a16:creationId xmlns:a16="http://schemas.microsoft.com/office/drawing/2014/main" id="{C1F5C348-BDFF-468D-BE7B-E0F12A533EAE}"/>
                  </a:ext>
                </a:extLst>
              </p:cNvPr>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6">
                      <a:lumMod val="75000"/>
                    </a:schemeClr>
                  </a:solidFill>
                </a:endParaRPr>
              </a:p>
            </p:txBody>
          </p:sp>
          <p:sp>
            <p:nvSpPr>
              <p:cNvPr id="320" name="Textfeld 319">
                <a:extLst>
                  <a:ext uri="{FF2B5EF4-FFF2-40B4-BE49-F238E27FC236}">
                    <a16:creationId xmlns:a16="http://schemas.microsoft.com/office/drawing/2014/main" id="{8C3D86DF-2F0C-4C65-B53A-B4D15969194A}"/>
                  </a:ext>
                </a:extLst>
              </p:cNvPr>
              <p:cNvSpPr txBox="1"/>
              <p:nvPr/>
            </p:nvSpPr>
            <p:spPr>
              <a:xfrm>
                <a:off x="1293812" y="2059952"/>
                <a:ext cx="548548" cy="261610"/>
              </a:xfrm>
              <a:prstGeom prst="rect">
                <a:avLst/>
              </a:prstGeom>
              <a:noFill/>
              <a:ln w="12700">
                <a:noFill/>
              </a:ln>
            </p:spPr>
            <p:txBody>
              <a:bodyPr wrap="none" rtlCol="0">
                <a:spAutoFit/>
              </a:bodyPr>
              <a:lstStyle/>
              <a:p>
                <a:r>
                  <a:rPr lang="de-CH" sz="1100" dirty="0">
                    <a:solidFill>
                      <a:schemeClr val="accent6">
                        <a:lumMod val="75000"/>
                      </a:schemeClr>
                    </a:solidFill>
                  </a:rPr>
                  <a:t>4.95m</a:t>
                </a:r>
                <a:endParaRPr lang="de-DE" sz="1100" dirty="0">
                  <a:solidFill>
                    <a:schemeClr val="accent6">
                      <a:lumMod val="75000"/>
                    </a:schemeClr>
                  </a:solidFill>
                </a:endParaRPr>
              </a:p>
            </p:txBody>
          </p:sp>
        </p:grpSp>
      </p:grpSp>
      <p:cxnSp>
        <p:nvCxnSpPr>
          <p:cNvPr id="332" name="Gerader Verbinder 331">
            <a:extLst>
              <a:ext uri="{FF2B5EF4-FFF2-40B4-BE49-F238E27FC236}">
                <a16:creationId xmlns:a16="http://schemas.microsoft.com/office/drawing/2014/main" id="{BDDB143A-B6D2-4780-97EB-F523131C99B5}"/>
              </a:ext>
            </a:extLst>
          </p:cNvPr>
          <p:cNvCxnSpPr>
            <a:cxnSpLocks/>
          </p:cNvCxnSpPr>
          <p:nvPr/>
        </p:nvCxnSpPr>
        <p:spPr>
          <a:xfrm flipH="1">
            <a:off x="5073384" y="5362076"/>
            <a:ext cx="760595" cy="101101"/>
          </a:xfrm>
          <a:prstGeom prst="line">
            <a:avLst/>
          </a:prstGeom>
          <a:ln>
            <a:prstDash val="lgDash"/>
          </a:ln>
        </p:spPr>
        <p:style>
          <a:lnRef idx="1">
            <a:schemeClr val="dk1"/>
          </a:lnRef>
          <a:fillRef idx="0">
            <a:schemeClr val="dk1"/>
          </a:fillRef>
          <a:effectRef idx="0">
            <a:schemeClr val="dk1"/>
          </a:effectRef>
          <a:fontRef idx="minor">
            <a:schemeClr val="tx1"/>
          </a:fontRef>
        </p:style>
      </p:cxnSp>
      <p:grpSp>
        <p:nvGrpSpPr>
          <p:cNvPr id="347" name="Gruppieren 346">
            <a:extLst>
              <a:ext uri="{FF2B5EF4-FFF2-40B4-BE49-F238E27FC236}">
                <a16:creationId xmlns:a16="http://schemas.microsoft.com/office/drawing/2014/main" id="{E3F97D78-BB3B-40F9-8B49-EC2249D03A4C}"/>
              </a:ext>
            </a:extLst>
          </p:cNvPr>
          <p:cNvGrpSpPr/>
          <p:nvPr/>
        </p:nvGrpSpPr>
        <p:grpSpPr>
          <a:xfrm>
            <a:off x="4609715" y="3872492"/>
            <a:ext cx="521279" cy="485430"/>
            <a:chOff x="4469425" y="2446002"/>
            <a:chExt cx="521279" cy="485430"/>
          </a:xfrm>
        </p:grpSpPr>
        <p:cxnSp>
          <p:nvCxnSpPr>
            <p:cNvPr id="348" name="Gerader Verbinder 347">
              <a:extLst>
                <a:ext uri="{FF2B5EF4-FFF2-40B4-BE49-F238E27FC236}">
                  <a16:creationId xmlns:a16="http://schemas.microsoft.com/office/drawing/2014/main" id="{DEBCA22F-5B6A-42B9-8BFD-3295DE69F6C8}"/>
                </a:ext>
              </a:extLst>
            </p:cNvPr>
            <p:cNvCxnSpPr/>
            <p:nvPr/>
          </p:nvCxnSpPr>
          <p:spPr>
            <a:xfrm flipH="1">
              <a:off x="4469425" y="2642394"/>
              <a:ext cx="381000"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9" name="Gerader Verbinder 348">
              <a:extLst>
                <a:ext uri="{FF2B5EF4-FFF2-40B4-BE49-F238E27FC236}">
                  <a16:creationId xmlns:a16="http://schemas.microsoft.com/office/drawing/2014/main" id="{8CC4AA1C-56C1-4DC4-AB40-BAC92FBFE2B4}"/>
                </a:ext>
              </a:extLst>
            </p:cNvPr>
            <p:cNvCxnSpPr>
              <a:cxnSpLocks/>
            </p:cNvCxnSpPr>
            <p:nvPr/>
          </p:nvCxnSpPr>
          <p:spPr>
            <a:xfrm>
              <a:off x="4848099" y="2642625"/>
              <a:ext cx="142605" cy="28880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50" name="Ellipse 349">
              <a:extLst>
                <a:ext uri="{FF2B5EF4-FFF2-40B4-BE49-F238E27FC236}">
                  <a16:creationId xmlns:a16="http://schemas.microsoft.com/office/drawing/2014/main" id="{D732C034-EC5B-404D-9FC9-2485F1E2C773}"/>
                </a:ext>
              </a:extLst>
            </p:cNvPr>
            <p:cNvSpPr/>
            <p:nvPr/>
          </p:nvSpPr>
          <p:spPr>
            <a:xfrm>
              <a:off x="4831950" y="2637322"/>
              <a:ext cx="36000" cy="36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351" name="Gerader Verbinder 350">
              <a:extLst>
                <a:ext uri="{FF2B5EF4-FFF2-40B4-BE49-F238E27FC236}">
                  <a16:creationId xmlns:a16="http://schemas.microsoft.com/office/drawing/2014/main" id="{83F87DEC-39D0-4DC3-AACD-CDB6FE54D42C}"/>
                </a:ext>
              </a:extLst>
            </p:cNvPr>
            <p:cNvCxnSpPr/>
            <p:nvPr/>
          </p:nvCxnSpPr>
          <p:spPr>
            <a:xfrm flipH="1">
              <a:off x="4469425" y="2661417"/>
              <a:ext cx="3810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52" name="Textfeld 351">
              <a:extLst>
                <a:ext uri="{FF2B5EF4-FFF2-40B4-BE49-F238E27FC236}">
                  <a16:creationId xmlns:a16="http://schemas.microsoft.com/office/drawing/2014/main" id="{9D3715F3-BA11-4797-993C-80C20FA89B05}"/>
                </a:ext>
              </a:extLst>
            </p:cNvPr>
            <p:cNvSpPr txBox="1"/>
            <p:nvPr/>
          </p:nvSpPr>
          <p:spPr>
            <a:xfrm>
              <a:off x="4488679" y="2446002"/>
              <a:ext cx="317716" cy="261610"/>
            </a:xfrm>
            <a:prstGeom prst="rect">
              <a:avLst/>
            </a:prstGeom>
            <a:noFill/>
          </p:spPr>
          <p:txBody>
            <a:bodyPr wrap="none" rtlCol="0">
              <a:spAutoFit/>
            </a:bodyPr>
            <a:lstStyle/>
            <a:p>
              <a:r>
                <a:rPr lang="de-CH" sz="1100" dirty="0"/>
                <a:t>2x</a:t>
              </a:r>
              <a:endParaRPr lang="de-DE" dirty="0"/>
            </a:p>
          </p:txBody>
        </p:sp>
      </p:grpSp>
      <p:cxnSp>
        <p:nvCxnSpPr>
          <p:cNvPr id="369" name="Gerader Verbinder 368">
            <a:extLst>
              <a:ext uri="{FF2B5EF4-FFF2-40B4-BE49-F238E27FC236}">
                <a16:creationId xmlns:a16="http://schemas.microsoft.com/office/drawing/2014/main" id="{C8DF3CF9-58D7-4D6D-A615-DC8677BA8CC2}"/>
              </a:ext>
            </a:extLst>
          </p:cNvPr>
          <p:cNvCxnSpPr>
            <a:cxnSpLocks/>
            <a:stCxn id="2" idx="1"/>
          </p:cNvCxnSpPr>
          <p:nvPr/>
        </p:nvCxnSpPr>
        <p:spPr>
          <a:xfrm flipH="1" flipV="1">
            <a:off x="5124962" y="6029554"/>
            <a:ext cx="624980" cy="287652"/>
          </a:xfrm>
          <a:prstGeom prst="line">
            <a:avLst/>
          </a:prstGeom>
          <a:ln>
            <a:prstDash val="lgDash"/>
          </a:ln>
        </p:spPr>
        <p:style>
          <a:lnRef idx="1">
            <a:schemeClr val="dk1"/>
          </a:lnRef>
          <a:fillRef idx="0">
            <a:schemeClr val="dk1"/>
          </a:fillRef>
          <a:effectRef idx="0">
            <a:schemeClr val="dk1"/>
          </a:effectRef>
          <a:fontRef idx="minor">
            <a:schemeClr val="tx1"/>
          </a:fontRef>
        </p:style>
      </p:cxnSp>
      <p:grpSp>
        <p:nvGrpSpPr>
          <p:cNvPr id="251" name="Gruppieren 250">
            <a:extLst>
              <a:ext uri="{FF2B5EF4-FFF2-40B4-BE49-F238E27FC236}">
                <a16:creationId xmlns:a16="http://schemas.microsoft.com/office/drawing/2014/main" id="{2D47907D-1DCA-4F1D-842C-DD22A0D169BB}"/>
              </a:ext>
            </a:extLst>
          </p:cNvPr>
          <p:cNvGrpSpPr/>
          <p:nvPr/>
        </p:nvGrpSpPr>
        <p:grpSpPr>
          <a:xfrm>
            <a:off x="2748207" y="5260952"/>
            <a:ext cx="1332000" cy="261610"/>
            <a:chOff x="498633" y="2059952"/>
            <a:chExt cx="1332000" cy="261610"/>
          </a:xfrm>
        </p:grpSpPr>
        <p:cxnSp>
          <p:nvCxnSpPr>
            <p:cNvPr id="252" name="Gerader Verbinder 251">
              <a:extLst>
                <a:ext uri="{FF2B5EF4-FFF2-40B4-BE49-F238E27FC236}">
                  <a16:creationId xmlns:a16="http://schemas.microsoft.com/office/drawing/2014/main" id="{D8C32CC7-F019-40A0-B67F-F34C34362CA2}"/>
                </a:ext>
              </a:extLst>
            </p:cNvPr>
            <p:cNvCxnSpPr/>
            <p:nvPr/>
          </p:nvCxnSpPr>
          <p:spPr>
            <a:xfrm>
              <a:off x="498633" y="229598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253" name="Gruppieren 252">
              <a:extLst>
                <a:ext uri="{FF2B5EF4-FFF2-40B4-BE49-F238E27FC236}">
                  <a16:creationId xmlns:a16="http://schemas.microsoft.com/office/drawing/2014/main" id="{FC895FD7-80BC-43BB-A29E-CE03ABE45728}"/>
                </a:ext>
              </a:extLst>
            </p:cNvPr>
            <p:cNvGrpSpPr/>
            <p:nvPr/>
          </p:nvGrpSpPr>
          <p:grpSpPr>
            <a:xfrm>
              <a:off x="529249" y="2059952"/>
              <a:ext cx="723173" cy="261610"/>
              <a:chOff x="1119187" y="2059952"/>
              <a:chExt cx="723173" cy="261610"/>
            </a:xfrm>
          </p:grpSpPr>
          <p:sp>
            <p:nvSpPr>
              <p:cNvPr id="254" name="Gleichschenkliges Dreieck 253">
                <a:extLst>
                  <a:ext uri="{FF2B5EF4-FFF2-40B4-BE49-F238E27FC236}">
                    <a16:creationId xmlns:a16="http://schemas.microsoft.com/office/drawing/2014/main" id="{038B3D1B-FF06-469A-82E8-4132CE159B0C}"/>
                  </a:ext>
                </a:extLst>
              </p:cNvPr>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6">
                      <a:lumMod val="75000"/>
                    </a:schemeClr>
                  </a:solidFill>
                </a:endParaRPr>
              </a:p>
            </p:txBody>
          </p:sp>
          <p:sp>
            <p:nvSpPr>
              <p:cNvPr id="261" name="Textfeld 260">
                <a:extLst>
                  <a:ext uri="{FF2B5EF4-FFF2-40B4-BE49-F238E27FC236}">
                    <a16:creationId xmlns:a16="http://schemas.microsoft.com/office/drawing/2014/main" id="{202B0CBE-DF9F-4CAA-84A4-7BA1F732B3C7}"/>
                  </a:ext>
                </a:extLst>
              </p:cNvPr>
              <p:cNvSpPr txBox="1"/>
              <p:nvPr/>
            </p:nvSpPr>
            <p:spPr>
              <a:xfrm>
                <a:off x="1293812" y="2059952"/>
                <a:ext cx="548548" cy="261610"/>
              </a:xfrm>
              <a:prstGeom prst="rect">
                <a:avLst/>
              </a:prstGeom>
              <a:noFill/>
              <a:ln w="12700">
                <a:noFill/>
              </a:ln>
            </p:spPr>
            <p:txBody>
              <a:bodyPr wrap="none" rtlCol="0">
                <a:spAutoFit/>
              </a:bodyPr>
              <a:lstStyle/>
              <a:p>
                <a:r>
                  <a:rPr lang="de-CH" sz="1100" dirty="0">
                    <a:solidFill>
                      <a:schemeClr val="accent6">
                        <a:lumMod val="75000"/>
                      </a:schemeClr>
                    </a:solidFill>
                  </a:rPr>
                  <a:t>5.65m</a:t>
                </a:r>
                <a:endParaRPr lang="de-DE" sz="1100" dirty="0">
                  <a:solidFill>
                    <a:schemeClr val="accent6">
                      <a:lumMod val="75000"/>
                    </a:schemeClr>
                  </a:solidFill>
                </a:endParaRPr>
              </a:p>
            </p:txBody>
          </p:sp>
        </p:grpSp>
      </p:grpSp>
      <p:sp>
        <p:nvSpPr>
          <p:cNvPr id="235" name="Textfeld 234">
            <a:extLst>
              <a:ext uri="{FF2B5EF4-FFF2-40B4-BE49-F238E27FC236}">
                <a16:creationId xmlns:a16="http://schemas.microsoft.com/office/drawing/2014/main" id="{EB9BC089-2A84-4F8B-B44A-5CA7389C8DDD}"/>
              </a:ext>
            </a:extLst>
          </p:cNvPr>
          <p:cNvSpPr txBox="1"/>
          <p:nvPr/>
        </p:nvSpPr>
        <p:spPr>
          <a:xfrm>
            <a:off x="2362181" y="10673020"/>
            <a:ext cx="333375" cy="369332"/>
          </a:xfrm>
          <a:prstGeom prst="rect">
            <a:avLst/>
          </a:prstGeom>
          <a:noFill/>
        </p:spPr>
        <p:txBody>
          <a:bodyPr wrap="square" rtlCol="0">
            <a:spAutoFit/>
          </a:bodyPr>
          <a:lstStyle/>
          <a:p>
            <a:r>
              <a:rPr lang="de-CH" dirty="0"/>
              <a:t>A</a:t>
            </a:r>
          </a:p>
        </p:txBody>
      </p:sp>
      <p:sp>
        <p:nvSpPr>
          <p:cNvPr id="238" name="Textfeld 237">
            <a:extLst>
              <a:ext uri="{FF2B5EF4-FFF2-40B4-BE49-F238E27FC236}">
                <a16:creationId xmlns:a16="http://schemas.microsoft.com/office/drawing/2014/main" id="{B3B3CD92-9EAB-4435-87AF-3BFC1F948941}"/>
              </a:ext>
            </a:extLst>
          </p:cNvPr>
          <p:cNvSpPr txBox="1"/>
          <p:nvPr/>
        </p:nvSpPr>
        <p:spPr>
          <a:xfrm>
            <a:off x="2345940" y="6126788"/>
            <a:ext cx="333375" cy="369332"/>
          </a:xfrm>
          <a:prstGeom prst="rect">
            <a:avLst/>
          </a:prstGeom>
          <a:noFill/>
        </p:spPr>
        <p:txBody>
          <a:bodyPr wrap="square" rtlCol="0">
            <a:spAutoFit/>
          </a:bodyPr>
          <a:lstStyle/>
          <a:p>
            <a:r>
              <a:rPr lang="de-CH" dirty="0"/>
              <a:t>B</a:t>
            </a:r>
          </a:p>
        </p:txBody>
      </p:sp>
      <p:sp>
        <p:nvSpPr>
          <p:cNvPr id="239" name="Textfeld 238">
            <a:extLst>
              <a:ext uri="{FF2B5EF4-FFF2-40B4-BE49-F238E27FC236}">
                <a16:creationId xmlns:a16="http://schemas.microsoft.com/office/drawing/2014/main" id="{627F9308-91FC-43F5-8021-8D5BA066AADA}"/>
              </a:ext>
            </a:extLst>
          </p:cNvPr>
          <p:cNvSpPr txBox="1"/>
          <p:nvPr/>
        </p:nvSpPr>
        <p:spPr>
          <a:xfrm>
            <a:off x="2360790" y="5803384"/>
            <a:ext cx="333375" cy="369332"/>
          </a:xfrm>
          <a:prstGeom prst="rect">
            <a:avLst/>
          </a:prstGeom>
          <a:noFill/>
        </p:spPr>
        <p:txBody>
          <a:bodyPr wrap="square" rtlCol="0">
            <a:spAutoFit/>
          </a:bodyPr>
          <a:lstStyle/>
          <a:p>
            <a:r>
              <a:rPr lang="de-CH" dirty="0"/>
              <a:t>C</a:t>
            </a:r>
          </a:p>
        </p:txBody>
      </p:sp>
      <p:sp>
        <p:nvSpPr>
          <p:cNvPr id="243" name="Textfeld 242">
            <a:extLst>
              <a:ext uri="{FF2B5EF4-FFF2-40B4-BE49-F238E27FC236}">
                <a16:creationId xmlns:a16="http://schemas.microsoft.com/office/drawing/2014/main" id="{A72C297F-232C-4C72-92A0-12EE912765A7}"/>
              </a:ext>
            </a:extLst>
          </p:cNvPr>
          <p:cNvSpPr txBox="1"/>
          <p:nvPr/>
        </p:nvSpPr>
        <p:spPr>
          <a:xfrm>
            <a:off x="2360443" y="5254823"/>
            <a:ext cx="333375" cy="369332"/>
          </a:xfrm>
          <a:prstGeom prst="rect">
            <a:avLst/>
          </a:prstGeom>
          <a:noFill/>
        </p:spPr>
        <p:txBody>
          <a:bodyPr wrap="square" rtlCol="0">
            <a:spAutoFit/>
          </a:bodyPr>
          <a:lstStyle/>
          <a:p>
            <a:r>
              <a:rPr lang="de-CH" dirty="0"/>
              <a:t>D</a:t>
            </a:r>
          </a:p>
        </p:txBody>
      </p:sp>
      <p:sp>
        <p:nvSpPr>
          <p:cNvPr id="246" name="Textfeld 245">
            <a:extLst>
              <a:ext uri="{FF2B5EF4-FFF2-40B4-BE49-F238E27FC236}">
                <a16:creationId xmlns:a16="http://schemas.microsoft.com/office/drawing/2014/main" id="{0C964AC6-F513-4C39-8A0C-38E306C64286}"/>
              </a:ext>
            </a:extLst>
          </p:cNvPr>
          <p:cNvSpPr txBox="1"/>
          <p:nvPr/>
        </p:nvSpPr>
        <p:spPr>
          <a:xfrm>
            <a:off x="2349481" y="3628905"/>
            <a:ext cx="333375" cy="369332"/>
          </a:xfrm>
          <a:prstGeom prst="rect">
            <a:avLst/>
          </a:prstGeom>
          <a:noFill/>
        </p:spPr>
        <p:txBody>
          <a:bodyPr wrap="square" rtlCol="0">
            <a:spAutoFit/>
          </a:bodyPr>
          <a:lstStyle/>
          <a:p>
            <a:r>
              <a:rPr lang="de-CH" dirty="0"/>
              <a:t>E</a:t>
            </a:r>
          </a:p>
        </p:txBody>
      </p:sp>
      <p:cxnSp>
        <p:nvCxnSpPr>
          <p:cNvPr id="232" name="Gerader Verbinder 231">
            <a:extLst>
              <a:ext uri="{FF2B5EF4-FFF2-40B4-BE49-F238E27FC236}">
                <a16:creationId xmlns:a16="http://schemas.microsoft.com/office/drawing/2014/main" id="{EE74E7EB-9990-43AE-AFB5-77848FF6194B}"/>
              </a:ext>
            </a:extLst>
          </p:cNvPr>
          <p:cNvCxnSpPr>
            <a:cxnSpLocks/>
            <a:stCxn id="350" idx="1"/>
          </p:cNvCxnSpPr>
          <p:nvPr/>
        </p:nvCxnSpPr>
        <p:spPr>
          <a:xfrm>
            <a:off x="4977512" y="4069084"/>
            <a:ext cx="244783" cy="259484"/>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123" name="Gruppieren 122">
            <a:extLst>
              <a:ext uri="{FF2B5EF4-FFF2-40B4-BE49-F238E27FC236}">
                <a16:creationId xmlns:a16="http://schemas.microsoft.com/office/drawing/2014/main" id="{38BE9B22-3DDD-4162-981B-8BEEDBCBFD83}"/>
              </a:ext>
            </a:extLst>
          </p:cNvPr>
          <p:cNvGrpSpPr/>
          <p:nvPr/>
        </p:nvGrpSpPr>
        <p:grpSpPr>
          <a:xfrm>
            <a:off x="4373153" y="4212218"/>
            <a:ext cx="621650" cy="544300"/>
            <a:chOff x="4228775" y="3466031"/>
            <a:chExt cx="621650" cy="544300"/>
          </a:xfrm>
        </p:grpSpPr>
        <p:cxnSp>
          <p:nvCxnSpPr>
            <p:cNvPr id="124" name="Gerader Verbinder 123">
              <a:extLst>
                <a:ext uri="{FF2B5EF4-FFF2-40B4-BE49-F238E27FC236}">
                  <a16:creationId xmlns:a16="http://schemas.microsoft.com/office/drawing/2014/main" id="{4DEB0BE6-2B33-454B-9A33-C615D767D0FC}"/>
                </a:ext>
              </a:extLst>
            </p:cNvPr>
            <p:cNvCxnSpPr/>
            <p:nvPr/>
          </p:nvCxnSpPr>
          <p:spPr>
            <a:xfrm flipH="1">
              <a:off x="4469425" y="3471103"/>
              <a:ext cx="381000" cy="0"/>
            </a:xfrm>
            <a:prstGeom prst="line">
              <a:avLst/>
            </a:prstGeom>
            <a:solidFill>
              <a:srgbClr val="F8DC10"/>
            </a:solidFill>
            <a:ln w="12700">
              <a:solidFill>
                <a:srgbClr val="F8DC10"/>
              </a:solidFill>
            </a:ln>
          </p:spPr>
          <p:style>
            <a:lnRef idx="1">
              <a:schemeClr val="accent1"/>
            </a:lnRef>
            <a:fillRef idx="0">
              <a:schemeClr val="accent1"/>
            </a:fillRef>
            <a:effectRef idx="0">
              <a:schemeClr val="accent1"/>
            </a:effectRef>
            <a:fontRef idx="minor">
              <a:schemeClr val="tx1"/>
            </a:fontRef>
          </p:style>
        </p:cxnSp>
        <p:cxnSp>
          <p:nvCxnSpPr>
            <p:cNvPr id="125" name="Gerader Verbinder 124">
              <a:extLst>
                <a:ext uri="{FF2B5EF4-FFF2-40B4-BE49-F238E27FC236}">
                  <a16:creationId xmlns:a16="http://schemas.microsoft.com/office/drawing/2014/main" id="{3113C3BF-15BB-48E5-9FB2-12510B85E257}"/>
                </a:ext>
              </a:extLst>
            </p:cNvPr>
            <p:cNvCxnSpPr/>
            <p:nvPr/>
          </p:nvCxnSpPr>
          <p:spPr>
            <a:xfrm flipH="1">
              <a:off x="4419353" y="3492584"/>
              <a:ext cx="33388" cy="94457"/>
            </a:xfrm>
            <a:prstGeom prst="line">
              <a:avLst/>
            </a:prstGeom>
            <a:solidFill>
              <a:srgbClr val="F8DC10"/>
            </a:solidFill>
            <a:ln w="12700">
              <a:solidFill>
                <a:srgbClr val="F8DC10"/>
              </a:solidFill>
            </a:ln>
          </p:spPr>
          <p:style>
            <a:lnRef idx="1">
              <a:schemeClr val="accent1"/>
            </a:lnRef>
            <a:fillRef idx="0">
              <a:schemeClr val="accent1"/>
            </a:fillRef>
            <a:effectRef idx="0">
              <a:schemeClr val="accent1"/>
            </a:effectRef>
            <a:fontRef idx="minor">
              <a:schemeClr val="tx1"/>
            </a:fontRef>
          </p:style>
        </p:cxnSp>
        <p:sp>
          <p:nvSpPr>
            <p:cNvPr id="126" name="Ellipse 125">
              <a:extLst>
                <a:ext uri="{FF2B5EF4-FFF2-40B4-BE49-F238E27FC236}">
                  <a16:creationId xmlns:a16="http://schemas.microsoft.com/office/drawing/2014/main" id="{0F79C6C4-607D-49A8-B34B-4DE7D302DE9C}"/>
                </a:ext>
              </a:extLst>
            </p:cNvPr>
            <p:cNvSpPr/>
            <p:nvPr/>
          </p:nvSpPr>
          <p:spPr>
            <a:xfrm>
              <a:off x="4450938" y="3466031"/>
              <a:ext cx="36000" cy="36000"/>
            </a:xfrm>
            <a:prstGeom prst="ellipse">
              <a:avLst/>
            </a:prstGeom>
            <a:solidFill>
              <a:srgbClr val="F8DC10"/>
            </a:solidFill>
            <a:ln>
              <a:solidFill>
                <a:srgbClr val="F8DC1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27" name="Gerader Verbinder 126">
              <a:extLst>
                <a:ext uri="{FF2B5EF4-FFF2-40B4-BE49-F238E27FC236}">
                  <a16:creationId xmlns:a16="http://schemas.microsoft.com/office/drawing/2014/main" id="{B78F1A8B-9C20-49B2-924E-E943C9A99C7B}"/>
                </a:ext>
              </a:extLst>
            </p:cNvPr>
            <p:cNvCxnSpPr/>
            <p:nvPr/>
          </p:nvCxnSpPr>
          <p:spPr>
            <a:xfrm flipH="1">
              <a:off x="4469425" y="3490126"/>
              <a:ext cx="381000" cy="0"/>
            </a:xfrm>
            <a:prstGeom prst="line">
              <a:avLst/>
            </a:prstGeom>
            <a:solidFill>
              <a:srgbClr val="F8DC10"/>
            </a:solidFill>
            <a:ln w="12700">
              <a:solidFill>
                <a:srgbClr val="F8DC10"/>
              </a:solidFill>
            </a:ln>
          </p:spPr>
          <p:style>
            <a:lnRef idx="1">
              <a:schemeClr val="accent1"/>
            </a:lnRef>
            <a:fillRef idx="0">
              <a:schemeClr val="accent1"/>
            </a:fillRef>
            <a:effectRef idx="0">
              <a:schemeClr val="accent1"/>
            </a:effectRef>
            <a:fontRef idx="minor">
              <a:schemeClr val="tx1"/>
            </a:fontRef>
          </p:style>
        </p:cxnSp>
        <p:grpSp>
          <p:nvGrpSpPr>
            <p:cNvPr id="128" name="Gruppieren 127">
              <a:extLst>
                <a:ext uri="{FF2B5EF4-FFF2-40B4-BE49-F238E27FC236}">
                  <a16:creationId xmlns:a16="http://schemas.microsoft.com/office/drawing/2014/main" id="{145A1D6A-5AAA-4718-8B68-46A564E0C9F0}"/>
                </a:ext>
              </a:extLst>
            </p:cNvPr>
            <p:cNvGrpSpPr/>
            <p:nvPr/>
          </p:nvGrpSpPr>
          <p:grpSpPr>
            <a:xfrm rot="834832">
              <a:off x="4228775" y="3555198"/>
              <a:ext cx="170418" cy="455133"/>
              <a:chOff x="2460442" y="2939932"/>
              <a:chExt cx="170418" cy="455133"/>
            </a:xfrm>
          </p:grpSpPr>
          <p:grpSp>
            <p:nvGrpSpPr>
              <p:cNvPr id="129" name="Gruppieren 128">
                <a:extLst>
                  <a:ext uri="{FF2B5EF4-FFF2-40B4-BE49-F238E27FC236}">
                    <a16:creationId xmlns:a16="http://schemas.microsoft.com/office/drawing/2014/main" id="{33FF12BD-8BB8-4778-84DA-700519D99EB4}"/>
                  </a:ext>
                </a:extLst>
              </p:cNvPr>
              <p:cNvGrpSpPr/>
              <p:nvPr/>
            </p:nvGrpSpPr>
            <p:grpSpPr>
              <a:xfrm>
                <a:off x="2531986" y="2939932"/>
                <a:ext cx="96956" cy="128587"/>
                <a:chOff x="3121924" y="2939932"/>
                <a:chExt cx="96956" cy="128587"/>
              </a:xfrm>
            </p:grpSpPr>
            <p:sp>
              <p:nvSpPr>
                <p:cNvPr id="133" name="Abgerundetes Rechteck 65">
                  <a:extLst>
                    <a:ext uri="{FF2B5EF4-FFF2-40B4-BE49-F238E27FC236}">
                      <a16:creationId xmlns:a16="http://schemas.microsoft.com/office/drawing/2014/main" id="{32E2F398-CC8C-4F1C-8C27-BB13154C3EF0}"/>
                    </a:ext>
                  </a:extLst>
                </p:cNvPr>
                <p:cNvSpPr/>
                <p:nvPr/>
              </p:nvSpPr>
              <p:spPr>
                <a:xfrm rot="16836570">
                  <a:off x="3115210" y="2964850"/>
                  <a:ext cx="128587" cy="78752"/>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4" name="Abgerundetes Rechteck 17">
                  <a:extLst>
                    <a:ext uri="{FF2B5EF4-FFF2-40B4-BE49-F238E27FC236}">
                      <a16:creationId xmlns:a16="http://schemas.microsoft.com/office/drawing/2014/main" id="{5716883C-24BC-4DE9-9895-2D1F9D71E5A3}"/>
                    </a:ext>
                  </a:extLst>
                </p:cNvPr>
                <p:cNvSpPr/>
                <p:nvPr/>
              </p:nvSpPr>
              <p:spPr>
                <a:xfrm rot="16905831">
                  <a:off x="3103924" y="2981385"/>
                  <a:ext cx="72000" cy="360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130" name="Freihandform 66">
                <a:extLst>
                  <a:ext uri="{FF2B5EF4-FFF2-40B4-BE49-F238E27FC236}">
                    <a16:creationId xmlns:a16="http://schemas.microsoft.com/office/drawing/2014/main" id="{B942DB9D-7F5F-41EF-8262-6E28D4941558}"/>
                  </a:ext>
                </a:extLst>
              </p:cNvPr>
              <p:cNvSpPr/>
              <p:nvPr/>
            </p:nvSpPr>
            <p:spPr>
              <a:xfrm rot="315179">
                <a:off x="2511654" y="3048303"/>
                <a:ext cx="119206" cy="185739"/>
              </a:xfrm>
              <a:custGeom>
                <a:avLst/>
                <a:gdLst>
                  <a:gd name="connsiteX0" fmla="*/ 160735 w 311375"/>
                  <a:gd name="connsiteY0" fmla="*/ 9973 h 448277"/>
                  <a:gd name="connsiteX1" fmla="*/ 65485 w 311375"/>
                  <a:gd name="connsiteY1" fmla="*/ 62361 h 448277"/>
                  <a:gd name="connsiteX2" fmla="*/ 3572 w 311375"/>
                  <a:gd name="connsiteY2" fmla="*/ 317155 h 448277"/>
                  <a:gd name="connsiteX3" fmla="*/ 172641 w 311375"/>
                  <a:gd name="connsiteY3" fmla="*/ 448123 h 448277"/>
                  <a:gd name="connsiteX4" fmla="*/ 310754 w 311375"/>
                  <a:gd name="connsiteY4" fmla="*/ 336205 h 448277"/>
                  <a:gd name="connsiteX5" fmla="*/ 220266 w 311375"/>
                  <a:gd name="connsiteY5" fmla="*/ 33786 h 448277"/>
                  <a:gd name="connsiteX6" fmla="*/ 160735 w 311375"/>
                  <a:gd name="connsiteY6" fmla="*/ 9973 h 448277"/>
                  <a:gd name="connsiteX0" fmla="*/ 160735 w 311741"/>
                  <a:gd name="connsiteY0" fmla="*/ 114 h 438418"/>
                  <a:gd name="connsiteX1" fmla="*/ 65485 w 311741"/>
                  <a:gd name="connsiteY1" fmla="*/ 52502 h 438418"/>
                  <a:gd name="connsiteX2" fmla="*/ 3572 w 311741"/>
                  <a:gd name="connsiteY2" fmla="*/ 307296 h 438418"/>
                  <a:gd name="connsiteX3" fmla="*/ 172641 w 311741"/>
                  <a:gd name="connsiteY3" fmla="*/ 438264 h 438418"/>
                  <a:gd name="connsiteX4" fmla="*/ 310754 w 311741"/>
                  <a:gd name="connsiteY4" fmla="*/ 326346 h 438418"/>
                  <a:gd name="connsiteX5" fmla="*/ 248841 w 311741"/>
                  <a:gd name="connsiteY5" fmla="*/ 57264 h 438418"/>
                  <a:gd name="connsiteX6" fmla="*/ 160735 w 311741"/>
                  <a:gd name="connsiteY6" fmla="*/ 114 h 438418"/>
                  <a:gd name="connsiteX0" fmla="*/ 160735 w 316379"/>
                  <a:gd name="connsiteY0" fmla="*/ 114 h 438265"/>
                  <a:gd name="connsiteX1" fmla="*/ 65485 w 316379"/>
                  <a:gd name="connsiteY1" fmla="*/ 52502 h 438265"/>
                  <a:gd name="connsiteX2" fmla="*/ 3572 w 316379"/>
                  <a:gd name="connsiteY2" fmla="*/ 307296 h 438265"/>
                  <a:gd name="connsiteX3" fmla="*/ 172641 w 316379"/>
                  <a:gd name="connsiteY3" fmla="*/ 438264 h 438265"/>
                  <a:gd name="connsiteX4" fmla="*/ 315517 w 316379"/>
                  <a:gd name="connsiteY4" fmla="*/ 304915 h 438265"/>
                  <a:gd name="connsiteX5" fmla="*/ 248841 w 316379"/>
                  <a:gd name="connsiteY5" fmla="*/ 57264 h 438265"/>
                  <a:gd name="connsiteX6" fmla="*/ 160735 w 316379"/>
                  <a:gd name="connsiteY6" fmla="*/ 114 h 438265"/>
                  <a:gd name="connsiteX0" fmla="*/ 160614 w 316258"/>
                  <a:gd name="connsiteY0" fmla="*/ 114 h 419216"/>
                  <a:gd name="connsiteX1" fmla="*/ 65364 w 316258"/>
                  <a:gd name="connsiteY1" fmla="*/ 52502 h 419216"/>
                  <a:gd name="connsiteX2" fmla="*/ 3451 w 316258"/>
                  <a:gd name="connsiteY2" fmla="*/ 307296 h 419216"/>
                  <a:gd name="connsiteX3" fmla="*/ 170139 w 316258"/>
                  <a:gd name="connsiteY3" fmla="*/ 419214 h 419216"/>
                  <a:gd name="connsiteX4" fmla="*/ 315396 w 316258"/>
                  <a:gd name="connsiteY4" fmla="*/ 304915 h 419216"/>
                  <a:gd name="connsiteX5" fmla="*/ 248720 w 316258"/>
                  <a:gd name="connsiteY5" fmla="*/ 57264 h 419216"/>
                  <a:gd name="connsiteX6" fmla="*/ 160614 w 316258"/>
                  <a:gd name="connsiteY6" fmla="*/ 114 h 419216"/>
                  <a:gd name="connsiteX0" fmla="*/ 159757 w 315401"/>
                  <a:gd name="connsiteY0" fmla="*/ 0 h 419102"/>
                  <a:gd name="connsiteX1" fmla="*/ 74032 w 315401"/>
                  <a:gd name="connsiteY1" fmla="*/ 57150 h 419102"/>
                  <a:gd name="connsiteX2" fmla="*/ 2594 w 315401"/>
                  <a:gd name="connsiteY2" fmla="*/ 307182 h 419102"/>
                  <a:gd name="connsiteX3" fmla="*/ 169282 w 315401"/>
                  <a:gd name="connsiteY3" fmla="*/ 419100 h 419102"/>
                  <a:gd name="connsiteX4" fmla="*/ 314539 w 315401"/>
                  <a:gd name="connsiteY4" fmla="*/ 304801 h 419102"/>
                  <a:gd name="connsiteX5" fmla="*/ 247863 w 315401"/>
                  <a:gd name="connsiteY5" fmla="*/ 57150 h 419102"/>
                  <a:gd name="connsiteX6" fmla="*/ 159757 w 315401"/>
                  <a:gd name="connsiteY6" fmla="*/ 0 h 419102"/>
                  <a:gd name="connsiteX0" fmla="*/ 159757 w 315302"/>
                  <a:gd name="connsiteY0" fmla="*/ 116 h 419218"/>
                  <a:gd name="connsiteX1" fmla="*/ 74032 w 315302"/>
                  <a:gd name="connsiteY1" fmla="*/ 57266 h 419218"/>
                  <a:gd name="connsiteX2" fmla="*/ 2594 w 315302"/>
                  <a:gd name="connsiteY2" fmla="*/ 307298 h 419218"/>
                  <a:gd name="connsiteX3" fmla="*/ 169282 w 315302"/>
                  <a:gd name="connsiteY3" fmla="*/ 419216 h 419218"/>
                  <a:gd name="connsiteX4" fmla="*/ 314539 w 315302"/>
                  <a:gd name="connsiteY4" fmla="*/ 304917 h 419218"/>
                  <a:gd name="connsiteX5" fmla="*/ 240720 w 315302"/>
                  <a:gd name="connsiteY5" fmla="*/ 64410 h 419218"/>
                  <a:gd name="connsiteX6" fmla="*/ 159757 w 315302"/>
                  <a:gd name="connsiteY6" fmla="*/ 116 h 419218"/>
                  <a:gd name="connsiteX0" fmla="*/ 158108 w 313653"/>
                  <a:gd name="connsiteY0" fmla="*/ 116 h 419218"/>
                  <a:gd name="connsiteX1" fmla="*/ 72383 w 313653"/>
                  <a:gd name="connsiteY1" fmla="*/ 57266 h 419218"/>
                  <a:gd name="connsiteX2" fmla="*/ 945 w 313653"/>
                  <a:gd name="connsiteY2" fmla="*/ 307298 h 419218"/>
                  <a:gd name="connsiteX3" fmla="*/ 167633 w 313653"/>
                  <a:gd name="connsiteY3" fmla="*/ 419216 h 419218"/>
                  <a:gd name="connsiteX4" fmla="*/ 312890 w 313653"/>
                  <a:gd name="connsiteY4" fmla="*/ 304917 h 419218"/>
                  <a:gd name="connsiteX5" fmla="*/ 239071 w 313653"/>
                  <a:gd name="connsiteY5" fmla="*/ 64410 h 419218"/>
                  <a:gd name="connsiteX6" fmla="*/ 158108 w 313653"/>
                  <a:gd name="connsiteY6" fmla="*/ 116 h 419218"/>
                  <a:gd name="connsiteX0" fmla="*/ 158108 w 313031"/>
                  <a:gd name="connsiteY0" fmla="*/ 116 h 419218"/>
                  <a:gd name="connsiteX1" fmla="*/ 72383 w 313031"/>
                  <a:gd name="connsiteY1" fmla="*/ 57266 h 419218"/>
                  <a:gd name="connsiteX2" fmla="*/ 945 w 313031"/>
                  <a:gd name="connsiteY2" fmla="*/ 307298 h 419218"/>
                  <a:gd name="connsiteX3" fmla="*/ 167633 w 313031"/>
                  <a:gd name="connsiteY3" fmla="*/ 419216 h 419218"/>
                  <a:gd name="connsiteX4" fmla="*/ 312890 w 313031"/>
                  <a:gd name="connsiteY4" fmla="*/ 304917 h 419218"/>
                  <a:gd name="connsiteX5" fmla="*/ 239071 w 313031"/>
                  <a:gd name="connsiteY5" fmla="*/ 64410 h 419218"/>
                  <a:gd name="connsiteX6" fmla="*/ 158108 w 313031"/>
                  <a:gd name="connsiteY6" fmla="*/ 116 h 419218"/>
                  <a:gd name="connsiteX0" fmla="*/ 158108 w 313031"/>
                  <a:gd name="connsiteY0" fmla="*/ 116 h 419218"/>
                  <a:gd name="connsiteX1" fmla="*/ 72383 w 313031"/>
                  <a:gd name="connsiteY1" fmla="*/ 57266 h 419218"/>
                  <a:gd name="connsiteX2" fmla="*/ 945 w 313031"/>
                  <a:gd name="connsiteY2" fmla="*/ 307298 h 419218"/>
                  <a:gd name="connsiteX3" fmla="*/ 167633 w 313031"/>
                  <a:gd name="connsiteY3" fmla="*/ 419216 h 419218"/>
                  <a:gd name="connsiteX4" fmla="*/ 312890 w 313031"/>
                  <a:gd name="connsiteY4" fmla="*/ 304917 h 419218"/>
                  <a:gd name="connsiteX5" fmla="*/ 239071 w 313031"/>
                  <a:gd name="connsiteY5" fmla="*/ 64410 h 419218"/>
                  <a:gd name="connsiteX6" fmla="*/ 158108 w 313031"/>
                  <a:gd name="connsiteY6" fmla="*/ 116 h 419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3031" h="419218">
                    <a:moveTo>
                      <a:pt x="158108" y="116"/>
                    </a:moveTo>
                    <a:cubicBezTo>
                      <a:pt x="130327" y="-1075"/>
                      <a:pt x="98577" y="6069"/>
                      <a:pt x="72383" y="57266"/>
                    </a:cubicBezTo>
                    <a:cubicBezTo>
                      <a:pt x="46189" y="108463"/>
                      <a:pt x="-7786" y="246973"/>
                      <a:pt x="945" y="307298"/>
                    </a:cubicBezTo>
                    <a:cubicBezTo>
                      <a:pt x="9676" y="367623"/>
                      <a:pt x="115642" y="419613"/>
                      <a:pt x="167633" y="419216"/>
                    </a:cubicBezTo>
                    <a:cubicBezTo>
                      <a:pt x="219624" y="418819"/>
                      <a:pt x="316859" y="383498"/>
                      <a:pt x="312890" y="304917"/>
                    </a:cubicBezTo>
                    <a:cubicBezTo>
                      <a:pt x="316065" y="223955"/>
                      <a:pt x="264868" y="115210"/>
                      <a:pt x="239071" y="64410"/>
                    </a:cubicBezTo>
                    <a:cubicBezTo>
                      <a:pt x="213274" y="13610"/>
                      <a:pt x="185889" y="1307"/>
                      <a:pt x="158108" y="116"/>
                    </a:cubicBezTo>
                    <a:close/>
                  </a:path>
                </a:pathLst>
              </a:cu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31" name="Gerader Verbinder 130">
                <a:extLst>
                  <a:ext uri="{FF2B5EF4-FFF2-40B4-BE49-F238E27FC236}">
                    <a16:creationId xmlns:a16="http://schemas.microsoft.com/office/drawing/2014/main" id="{AC2F4085-A3F3-495D-9DD3-EB2798425D0F}"/>
                  </a:ext>
                </a:extLst>
              </p:cNvPr>
              <p:cNvCxnSpPr/>
              <p:nvPr/>
            </p:nvCxnSpPr>
            <p:spPr>
              <a:xfrm flipH="1">
                <a:off x="2460442" y="3149959"/>
                <a:ext cx="50838" cy="24510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2" name="Gerader Verbinder 131">
                <a:extLst>
                  <a:ext uri="{FF2B5EF4-FFF2-40B4-BE49-F238E27FC236}">
                    <a16:creationId xmlns:a16="http://schemas.microsoft.com/office/drawing/2014/main" id="{7A0E3765-BD63-4D59-8EE3-BB5C72FEB4AB}"/>
                  </a:ext>
                </a:extLst>
              </p:cNvPr>
              <p:cNvCxnSpPr/>
              <p:nvPr/>
            </p:nvCxnSpPr>
            <p:spPr>
              <a:xfrm flipH="1">
                <a:off x="2610686" y="3154387"/>
                <a:ext cx="17745" cy="240678"/>
              </a:xfrm>
              <a:prstGeom prst="line">
                <a:avLst/>
              </a:prstGeom>
              <a:ln w="12700"/>
            </p:spPr>
            <p:style>
              <a:lnRef idx="1">
                <a:schemeClr val="accent1"/>
              </a:lnRef>
              <a:fillRef idx="0">
                <a:schemeClr val="accent1"/>
              </a:fillRef>
              <a:effectRef idx="0">
                <a:schemeClr val="accent1"/>
              </a:effectRef>
              <a:fontRef idx="minor">
                <a:schemeClr val="tx1"/>
              </a:fontRef>
            </p:style>
          </p:cxnSp>
        </p:grpSp>
      </p:grpSp>
      <p:cxnSp>
        <p:nvCxnSpPr>
          <p:cNvPr id="136" name="Gerader Verbinder 135">
            <a:extLst>
              <a:ext uri="{FF2B5EF4-FFF2-40B4-BE49-F238E27FC236}">
                <a16:creationId xmlns:a16="http://schemas.microsoft.com/office/drawing/2014/main" id="{63DABD4F-6C7B-4636-B33F-5B07C0BC1EDA}"/>
              </a:ext>
            </a:extLst>
          </p:cNvPr>
          <p:cNvCxnSpPr>
            <a:cxnSpLocks/>
          </p:cNvCxnSpPr>
          <p:nvPr/>
        </p:nvCxnSpPr>
        <p:spPr>
          <a:xfrm>
            <a:off x="4825354" y="4249157"/>
            <a:ext cx="976701" cy="444104"/>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141" name="Textfeld 140">
            <a:extLst>
              <a:ext uri="{FF2B5EF4-FFF2-40B4-BE49-F238E27FC236}">
                <a16:creationId xmlns:a16="http://schemas.microsoft.com/office/drawing/2014/main" id="{404AAB08-F1BF-400D-B641-38415F572A8E}"/>
              </a:ext>
            </a:extLst>
          </p:cNvPr>
          <p:cNvSpPr txBox="1"/>
          <p:nvPr/>
        </p:nvSpPr>
        <p:spPr>
          <a:xfrm>
            <a:off x="4630609" y="4172928"/>
            <a:ext cx="317716" cy="261610"/>
          </a:xfrm>
          <a:prstGeom prst="rect">
            <a:avLst/>
          </a:prstGeom>
          <a:noFill/>
        </p:spPr>
        <p:txBody>
          <a:bodyPr wrap="none" rtlCol="0">
            <a:spAutoFit/>
          </a:bodyPr>
          <a:lstStyle/>
          <a:p>
            <a:r>
              <a:rPr lang="de-CH" sz="1100" dirty="0"/>
              <a:t>2x</a:t>
            </a:r>
            <a:endParaRPr lang="de-DE" dirty="0"/>
          </a:p>
        </p:txBody>
      </p:sp>
      <p:grpSp>
        <p:nvGrpSpPr>
          <p:cNvPr id="142" name="Gruppieren 141">
            <a:extLst>
              <a:ext uri="{FF2B5EF4-FFF2-40B4-BE49-F238E27FC236}">
                <a16:creationId xmlns:a16="http://schemas.microsoft.com/office/drawing/2014/main" id="{8166831D-2BB9-4D3B-AEEB-E559E598A83D}"/>
              </a:ext>
            </a:extLst>
          </p:cNvPr>
          <p:cNvGrpSpPr/>
          <p:nvPr/>
        </p:nvGrpSpPr>
        <p:grpSpPr>
          <a:xfrm>
            <a:off x="4576337" y="6117729"/>
            <a:ext cx="587194" cy="508616"/>
            <a:chOff x="4403510" y="2422816"/>
            <a:chExt cx="587194" cy="508616"/>
          </a:xfrm>
        </p:grpSpPr>
        <p:cxnSp>
          <p:nvCxnSpPr>
            <p:cNvPr id="143" name="Gerader Verbinder 142">
              <a:extLst>
                <a:ext uri="{FF2B5EF4-FFF2-40B4-BE49-F238E27FC236}">
                  <a16:creationId xmlns:a16="http://schemas.microsoft.com/office/drawing/2014/main" id="{C3B1A343-B927-4CE2-872D-2C5122E81C8B}"/>
                </a:ext>
              </a:extLst>
            </p:cNvPr>
            <p:cNvCxnSpPr>
              <a:cxnSpLocks/>
            </p:cNvCxnSpPr>
            <p:nvPr/>
          </p:nvCxnSpPr>
          <p:spPr>
            <a:xfrm flipH="1">
              <a:off x="4403510" y="2642394"/>
              <a:ext cx="44691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4" name="Gerader Verbinder 143">
              <a:extLst>
                <a:ext uri="{FF2B5EF4-FFF2-40B4-BE49-F238E27FC236}">
                  <a16:creationId xmlns:a16="http://schemas.microsoft.com/office/drawing/2014/main" id="{B8DA9729-9338-4B0D-8DB6-2FAFA8CE85A8}"/>
                </a:ext>
              </a:extLst>
            </p:cNvPr>
            <p:cNvCxnSpPr>
              <a:cxnSpLocks/>
            </p:cNvCxnSpPr>
            <p:nvPr/>
          </p:nvCxnSpPr>
          <p:spPr>
            <a:xfrm>
              <a:off x="4848099" y="2642625"/>
              <a:ext cx="142605" cy="288807"/>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5" name="Ellipse 144">
              <a:extLst>
                <a:ext uri="{FF2B5EF4-FFF2-40B4-BE49-F238E27FC236}">
                  <a16:creationId xmlns:a16="http://schemas.microsoft.com/office/drawing/2014/main" id="{91850CD0-0E56-4E97-9DAF-D805088D4799}"/>
                </a:ext>
              </a:extLst>
            </p:cNvPr>
            <p:cNvSpPr/>
            <p:nvPr/>
          </p:nvSpPr>
          <p:spPr>
            <a:xfrm>
              <a:off x="4831950" y="2637322"/>
              <a:ext cx="36000" cy="36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46" name="Gerader Verbinder 145">
              <a:extLst>
                <a:ext uri="{FF2B5EF4-FFF2-40B4-BE49-F238E27FC236}">
                  <a16:creationId xmlns:a16="http://schemas.microsoft.com/office/drawing/2014/main" id="{BA6FBE66-FAE9-4A51-8399-62C135739753}"/>
                </a:ext>
              </a:extLst>
            </p:cNvPr>
            <p:cNvCxnSpPr>
              <a:cxnSpLocks/>
            </p:cNvCxnSpPr>
            <p:nvPr/>
          </p:nvCxnSpPr>
          <p:spPr>
            <a:xfrm flipH="1">
              <a:off x="4413990" y="2661417"/>
              <a:ext cx="43643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7" name="Textfeld 146">
              <a:extLst>
                <a:ext uri="{FF2B5EF4-FFF2-40B4-BE49-F238E27FC236}">
                  <a16:creationId xmlns:a16="http://schemas.microsoft.com/office/drawing/2014/main" id="{3FAD3020-D135-4B31-9F7E-DFD19597D6CE}"/>
                </a:ext>
              </a:extLst>
            </p:cNvPr>
            <p:cNvSpPr txBox="1"/>
            <p:nvPr/>
          </p:nvSpPr>
          <p:spPr>
            <a:xfrm>
              <a:off x="4446781" y="2422816"/>
              <a:ext cx="317716" cy="261610"/>
            </a:xfrm>
            <a:prstGeom prst="rect">
              <a:avLst/>
            </a:prstGeom>
            <a:noFill/>
          </p:spPr>
          <p:txBody>
            <a:bodyPr wrap="none" rtlCol="0">
              <a:spAutoFit/>
            </a:bodyPr>
            <a:lstStyle/>
            <a:p>
              <a:r>
                <a:rPr lang="de-CH" sz="1100" dirty="0"/>
                <a:t>2x</a:t>
              </a:r>
              <a:endParaRPr lang="de-DE" dirty="0"/>
            </a:p>
          </p:txBody>
        </p:sp>
      </p:grpSp>
      <p:sp>
        <p:nvSpPr>
          <p:cNvPr id="120" name="Textfeld 119">
            <a:extLst>
              <a:ext uri="{FF2B5EF4-FFF2-40B4-BE49-F238E27FC236}">
                <a16:creationId xmlns:a16="http://schemas.microsoft.com/office/drawing/2014/main" id="{A5D10AFC-F9F3-460D-B30A-2D5D4527C368}"/>
              </a:ext>
            </a:extLst>
          </p:cNvPr>
          <p:cNvSpPr txBox="1"/>
          <p:nvPr/>
        </p:nvSpPr>
        <p:spPr>
          <a:xfrm>
            <a:off x="4601942" y="5252739"/>
            <a:ext cx="317716" cy="261610"/>
          </a:xfrm>
          <a:prstGeom prst="rect">
            <a:avLst/>
          </a:prstGeom>
          <a:noFill/>
        </p:spPr>
        <p:txBody>
          <a:bodyPr wrap="none" rtlCol="0">
            <a:spAutoFit/>
          </a:bodyPr>
          <a:lstStyle/>
          <a:p>
            <a:r>
              <a:rPr lang="de-CH" sz="1100" dirty="0"/>
              <a:t>4x</a:t>
            </a:r>
            <a:endParaRPr lang="de-DE" dirty="0"/>
          </a:p>
        </p:txBody>
      </p:sp>
      <p:sp>
        <p:nvSpPr>
          <p:cNvPr id="121" name="Textfeld 120">
            <a:extLst>
              <a:ext uri="{FF2B5EF4-FFF2-40B4-BE49-F238E27FC236}">
                <a16:creationId xmlns:a16="http://schemas.microsoft.com/office/drawing/2014/main" id="{689496AE-21AF-49C9-999E-0F4C01177D63}"/>
              </a:ext>
            </a:extLst>
          </p:cNvPr>
          <p:cNvSpPr txBox="1"/>
          <p:nvPr/>
        </p:nvSpPr>
        <p:spPr>
          <a:xfrm>
            <a:off x="4596327" y="5776711"/>
            <a:ext cx="317716" cy="261610"/>
          </a:xfrm>
          <a:prstGeom prst="rect">
            <a:avLst/>
          </a:prstGeom>
          <a:noFill/>
        </p:spPr>
        <p:txBody>
          <a:bodyPr wrap="none" rtlCol="0">
            <a:spAutoFit/>
          </a:bodyPr>
          <a:lstStyle/>
          <a:p>
            <a:r>
              <a:rPr lang="de-CH" sz="1100" dirty="0"/>
              <a:t>4x</a:t>
            </a:r>
            <a:endParaRPr lang="de-DE" dirty="0"/>
          </a:p>
        </p:txBody>
      </p:sp>
      <p:grpSp>
        <p:nvGrpSpPr>
          <p:cNvPr id="122" name="Gruppieren 121">
            <a:extLst>
              <a:ext uri="{FF2B5EF4-FFF2-40B4-BE49-F238E27FC236}">
                <a16:creationId xmlns:a16="http://schemas.microsoft.com/office/drawing/2014/main" id="{2276F863-E1AC-4154-955C-CEA6AE0E0BD1}"/>
              </a:ext>
            </a:extLst>
          </p:cNvPr>
          <p:cNvGrpSpPr/>
          <p:nvPr/>
        </p:nvGrpSpPr>
        <p:grpSpPr>
          <a:xfrm>
            <a:off x="2738511" y="3400193"/>
            <a:ext cx="1332000" cy="261610"/>
            <a:chOff x="498633" y="2406012"/>
            <a:chExt cx="1332000" cy="261610"/>
          </a:xfrm>
        </p:grpSpPr>
        <p:cxnSp>
          <p:nvCxnSpPr>
            <p:cNvPr id="135" name="Gerader Verbinder 134">
              <a:extLst>
                <a:ext uri="{FF2B5EF4-FFF2-40B4-BE49-F238E27FC236}">
                  <a16:creationId xmlns:a16="http://schemas.microsoft.com/office/drawing/2014/main" id="{591D41AD-4769-4C9F-9F60-1AC4068BA389}"/>
                </a:ext>
              </a:extLst>
            </p:cNvPr>
            <p:cNvCxnSpPr/>
            <p:nvPr/>
          </p:nvCxnSpPr>
          <p:spPr>
            <a:xfrm>
              <a:off x="498633" y="264204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48" name="Gruppieren 147">
              <a:extLst>
                <a:ext uri="{FF2B5EF4-FFF2-40B4-BE49-F238E27FC236}">
                  <a16:creationId xmlns:a16="http://schemas.microsoft.com/office/drawing/2014/main" id="{4B18E5E7-55D3-4494-AF5E-85029EB09714}"/>
                </a:ext>
              </a:extLst>
            </p:cNvPr>
            <p:cNvGrpSpPr/>
            <p:nvPr/>
          </p:nvGrpSpPr>
          <p:grpSpPr>
            <a:xfrm>
              <a:off x="529249" y="2406012"/>
              <a:ext cx="651037" cy="261610"/>
              <a:chOff x="1119187" y="2059952"/>
              <a:chExt cx="651037" cy="261610"/>
            </a:xfrm>
          </p:grpSpPr>
          <p:sp>
            <p:nvSpPr>
              <p:cNvPr id="149" name="Gleichschenkliges Dreieck 148">
                <a:extLst>
                  <a:ext uri="{FF2B5EF4-FFF2-40B4-BE49-F238E27FC236}">
                    <a16:creationId xmlns:a16="http://schemas.microsoft.com/office/drawing/2014/main" id="{DB32D5D6-4919-48E5-92DC-E360D06F7BB2}"/>
                  </a:ext>
                </a:extLst>
              </p:cNvPr>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6">
                      <a:lumMod val="75000"/>
                    </a:schemeClr>
                  </a:solidFill>
                </a:endParaRPr>
              </a:p>
            </p:txBody>
          </p:sp>
          <p:sp>
            <p:nvSpPr>
              <p:cNvPr id="150" name="Textfeld 149">
                <a:extLst>
                  <a:ext uri="{FF2B5EF4-FFF2-40B4-BE49-F238E27FC236}">
                    <a16:creationId xmlns:a16="http://schemas.microsoft.com/office/drawing/2014/main" id="{B5EEAF7B-DB0F-41CA-927C-DE0DBFA3D498}"/>
                  </a:ext>
                </a:extLst>
              </p:cNvPr>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6.5m</a:t>
                </a:r>
                <a:endParaRPr lang="de-DE" sz="1100" dirty="0">
                  <a:solidFill>
                    <a:schemeClr val="accent6">
                      <a:lumMod val="75000"/>
                    </a:schemeClr>
                  </a:solidFill>
                </a:endParaRPr>
              </a:p>
            </p:txBody>
          </p:sp>
        </p:grpSp>
      </p:grpSp>
    </p:spTree>
    <p:extLst>
      <p:ext uri="{BB962C8B-B14F-4D97-AF65-F5344CB8AC3E}">
        <p14:creationId xmlns:p14="http://schemas.microsoft.com/office/powerpoint/2010/main" val="323368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Gerader Verbinder 12"/>
          <p:cNvCxnSpPr/>
          <p:nvPr/>
        </p:nvCxnSpPr>
        <p:spPr>
          <a:xfrm>
            <a:off x="3265430" y="11556908"/>
            <a:ext cx="3243262" cy="0"/>
          </a:xfrm>
          <a:prstGeom prst="line">
            <a:avLst/>
          </a:prstGeom>
          <a:ln w="158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5" name="Trapezoid 124">
            <a:extLst>
              <a:ext uri="{FF2B5EF4-FFF2-40B4-BE49-F238E27FC236}">
                <a16:creationId xmlns:a16="http://schemas.microsoft.com/office/drawing/2014/main" id="{38A56528-4507-43C8-A44E-6C08275CF441}"/>
              </a:ext>
            </a:extLst>
          </p:cNvPr>
          <p:cNvSpPr/>
          <p:nvPr/>
        </p:nvSpPr>
        <p:spPr>
          <a:xfrm flipV="1">
            <a:off x="3638972" y="11578554"/>
            <a:ext cx="2472844" cy="585588"/>
          </a:xfrm>
          <a:prstGeom prst="trapezoid">
            <a:avLst>
              <a:gd name="adj" fmla="val 68375"/>
            </a:avLst>
          </a:prstGeom>
          <a:pattFill prst="wdUpDiag">
            <a:fgClr>
              <a:schemeClr val="accent2">
                <a:lumMod val="75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Trapezoid 7"/>
          <p:cNvSpPr/>
          <p:nvPr/>
        </p:nvSpPr>
        <p:spPr>
          <a:xfrm>
            <a:off x="4542192" y="4738390"/>
            <a:ext cx="504000" cy="4217549"/>
          </a:xfrm>
          <a:prstGeom prst="trapezoid">
            <a:avLst>
              <a:gd name="adj" fmla="val 1488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Trapezoid 8"/>
          <p:cNvSpPr/>
          <p:nvPr/>
        </p:nvSpPr>
        <p:spPr>
          <a:xfrm>
            <a:off x="4437895" y="9023741"/>
            <a:ext cx="720000" cy="2921958"/>
          </a:xfrm>
          <a:prstGeom prst="trapezoid">
            <a:avLst>
              <a:gd name="adj" fmla="val 58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Freihandform 9"/>
          <p:cNvSpPr/>
          <p:nvPr/>
        </p:nvSpPr>
        <p:spPr>
          <a:xfrm>
            <a:off x="4332231" y="8940922"/>
            <a:ext cx="904875" cy="76200"/>
          </a:xfrm>
          <a:custGeom>
            <a:avLst/>
            <a:gdLst>
              <a:gd name="connsiteX0" fmla="*/ 0 w 904875"/>
              <a:gd name="connsiteY0" fmla="*/ 76200 h 76200"/>
              <a:gd name="connsiteX1" fmla="*/ 252412 w 904875"/>
              <a:gd name="connsiteY1" fmla="*/ 0 h 76200"/>
              <a:gd name="connsiteX2" fmla="*/ 438150 w 904875"/>
              <a:gd name="connsiteY2" fmla="*/ 38100 h 76200"/>
              <a:gd name="connsiteX3" fmla="*/ 671512 w 904875"/>
              <a:gd name="connsiteY3" fmla="*/ 4762 h 76200"/>
              <a:gd name="connsiteX4" fmla="*/ 904875 w 904875"/>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76200">
                <a:moveTo>
                  <a:pt x="0" y="76200"/>
                </a:moveTo>
                <a:lnTo>
                  <a:pt x="252412" y="0"/>
                </a:lnTo>
                <a:lnTo>
                  <a:pt x="438150" y="38100"/>
                </a:lnTo>
                <a:lnTo>
                  <a:pt x="671512" y="4762"/>
                </a:lnTo>
                <a:lnTo>
                  <a:pt x="904875" y="38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Freihandform 10"/>
          <p:cNvSpPr/>
          <p:nvPr/>
        </p:nvSpPr>
        <p:spPr>
          <a:xfrm>
            <a:off x="4341755" y="8990544"/>
            <a:ext cx="904875" cy="76200"/>
          </a:xfrm>
          <a:custGeom>
            <a:avLst/>
            <a:gdLst>
              <a:gd name="connsiteX0" fmla="*/ 0 w 904875"/>
              <a:gd name="connsiteY0" fmla="*/ 76200 h 76200"/>
              <a:gd name="connsiteX1" fmla="*/ 252412 w 904875"/>
              <a:gd name="connsiteY1" fmla="*/ 0 h 76200"/>
              <a:gd name="connsiteX2" fmla="*/ 438150 w 904875"/>
              <a:gd name="connsiteY2" fmla="*/ 38100 h 76200"/>
              <a:gd name="connsiteX3" fmla="*/ 671512 w 904875"/>
              <a:gd name="connsiteY3" fmla="*/ 4762 h 76200"/>
              <a:gd name="connsiteX4" fmla="*/ 904875 w 904875"/>
              <a:gd name="connsiteY4" fmla="*/ 38100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4875" h="76200">
                <a:moveTo>
                  <a:pt x="0" y="76200"/>
                </a:moveTo>
                <a:lnTo>
                  <a:pt x="252412" y="0"/>
                </a:lnTo>
                <a:lnTo>
                  <a:pt x="438150" y="38100"/>
                </a:lnTo>
                <a:lnTo>
                  <a:pt x="671512" y="4762"/>
                </a:lnTo>
                <a:lnTo>
                  <a:pt x="904875" y="3810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4" name="Gruppieren 13"/>
          <p:cNvGrpSpPr/>
          <p:nvPr/>
        </p:nvGrpSpPr>
        <p:grpSpPr>
          <a:xfrm>
            <a:off x="2720463" y="4512391"/>
            <a:ext cx="1332000" cy="261610"/>
            <a:chOff x="498633" y="2059952"/>
            <a:chExt cx="1332000" cy="261610"/>
          </a:xfrm>
        </p:grpSpPr>
        <p:cxnSp>
          <p:nvCxnSpPr>
            <p:cNvPr id="15" name="Gerader Verbinder 14"/>
            <p:cNvCxnSpPr/>
            <p:nvPr/>
          </p:nvCxnSpPr>
          <p:spPr>
            <a:xfrm>
              <a:off x="498633" y="229598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6" name="Gruppieren 15"/>
            <p:cNvGrpSpPr/>
            <p:nvPr/>
          </p:nvGrpSpPr>
          <p:grpSpPr>
            <a:xfrm>
              <a:off x="529249" y="2059952"/>
              <a:ext cx="651037" cy="261610"/>
              <a:chOff x="1119187" y="2059952"/>
              <a:chExt cx="651037" cy="261610"/>
            </a:xfrm>
          </p:grpSpPr>
          <p:sp>
            <p:nvSpPr>
              <p:cNvPr id="17" name="Gleichschenkliges Dreieck 16"/>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Textfeld 17"/>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4.5m</a:t>
                </a:r>
                <a:endParaRPr lang="de-DE" sz="1100" dirty="0">
                  <a:solidFill>
                    <a:schemeClr val="accent6">
                      <a:lumMod val="75000"/>
                    </a:schemeClr>
                  </a:solidFill>
                </a:endParaRPr>
              </a:p>
            </p:txBody>
          </p:sp>
        </p:grpSp>
      </p:grpSp>
      <p:grpSp>
        <p:nvGrpSpPr>
          <p:cNvPr id="19" name="Gruppieren 18"/>
          <p:cNvGrpSpPr/>
          <p:nvPr/>
        </p:nvGrpSpPr>
        <p:grpSpPr>
          <a:xfrm>
            <a:off x="2720464" y="11321488"/>
            <a:ext cx="1838779" cy="261610"/>
            <a:chOff x="1088571" y="2059952"/>
            <a:chExt cx="1838779" cy="261610"/>
          </a:xfrm>
        </p:grpSpPr>
        <p:cxnSp>
          <p:nvCxnSpPr>
            <p:cNvPr id="20" name="Gerader Verbinder 19"/>
            <p:cNvCxnSpPr/>
            <p:nvPr/>
          </p:nvCxnSpPr>
          <p:spPr>
            <a:xfrm>
              <a:off x="1088571" y="2295984"/>
              <a:ext cx="1838779"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21" name="Gruppieren 20"/>
            <p:cNvGrpSpPr/>
            <p:nvPr/>
          </p:nvGrpSpPr>
          <p:grpSpPr>
            <a:xfrm>
              <a:off x="1119187" y="2059952"/>
              <a:ext cx="651037" cy="261610"/>
              <a:chOff x="1119187" y="2059952"/>
              <a:chExt cx="651037" cy="261610"/>
            </a:xfrm>
          </p:grpSpPr>
          <p:sp>
            <p:nvSpPr>
              <p:cNvPr id="22" name="Gleichschenkliges Dreieck 21"/>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Textfeld 22"/>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0.0m</a:t>
                </a:r>
                <a:endParaRPr lang="de-DE" sz="1100" dirty="0">
                  <a:solidFill>
                    <a:schemeClr val="accent6">
                      <a:lumMod val="75000"/>
                    </a:schemeClr>
                  </a:solidFill>
                </a:endParaRPr>
              </a:p>
            </p:txBody>
          </p:sp>
        </p:grpSp>
      </p:grpSp>
      <p:cxnSp>
        <p:nvCxnSpPr>
          <p:cNvPr id="24" name="Gerader Verbinder 23"/>
          <p:cNvCxnSpPr/>
          <p:nvPr/>
        </p:nvCxnSpPr>
        <p:spPr>
          <a:xfrm flipH="1">
            <a:off x="4608456" y="6443582"/>
            <a:ext cx="39848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Gerader Verbinder 24"/>
          <p:cNvCxnSpPr>
            <a:cxnSpLocks/>
            <a:stCxn id="26" idx="2"/>
          </p:cNvCxnSpPr>
          <p:nvPr/>
        </p:nvCxnSpPr>
        <p:spPr>
          <a:xfrm flipH="1">
            <a:off x="4325805" y="6456510"/>
            <a:ext cx="243208" cy="16514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26" name="Ellipse 25"/>
          <p:cNvSpPr/>
          <p:nvPr/>
        </p:nvSpPr>
        <p:spPr>
          <a:xfrm>
            <a:off x="4569013" y="6438510"/>
            <a:ext cx="36000" cy="36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Textfeld 26"/>
          <p:cNvSpPr txBox="1"/>
          <p:nvPr/>
        </p:nvSpPr>
        <p:spPr>
          <a:xfrm>
            <a:off x="2667739" y="2154402"/>
            <a:ext cx="2934393" cy="646331"/>
          </a:xfrm>
          <a:prstGeom prst="rect">
            <a:avLst/>
          </a:prstGeom>
          <a:noFill/>
        </p:spPr>
        <p:txBody>
          <a:bodyPr wrap="none" rtlCol="0">
            <a:spAutoFit/>
          </a:bodyPr>
          <a:lstStyle/>
          <a:p>
            <a:r>
              <a:rPr lang="de-CH" b="1" u="sng" dirty="0"/>
              <a:t>Pfosten (4x)</a:t>
            </a:r>
          </a:p>
          <a:p>
            <a:r>
              <a:rPr lang="de-CH" dirty="0"/>
              <a:t>0° ist immer zum Mittelpunkt</a:t>
            </a:r>
            <a:endParaRPr lang="de-DE" dirty="0"/>
          </a:p>
        </p:txBody>
      </p:sp>
      <p:sp>
        <p:nvSpPr>
          <p:cNvPr id="28" name="Textfeld 27"/>
          <p:cNvSpPr txBox="1"/>
          <p:nvPr/>
        </p:nvSpPr>
        <p:spPr>
          <a:xfrm>
            <a:off x="5508308" y="3881358"/>
            <a:ext cx="3466748" cy="7879080"/>
          </a:xfrm>
          <a:prstGeom prst="rect">
            <a:avLst/>
          </a:prstGeom>
          <a:noFill/>
        </p:spPr>
        <p:txBody>
          <a:bodyPr wrap="square" rtlCol="0">
            <a:spAutoFit/>
          </a:bodyPr>
          <a:lstStyle/>
          <a:p>
            <a:endParaRPr lang="de-CH" sz="1100" u="sng" dirty="0"/>
          </a:p>
          <a:p>
            <a:r>
              <a:rPr lang="de-CH" sz="1100" u="sng" dirty="0"/>
              <a:t>Hilfsseil Posten / Spannseil Tuch (0°)</a:t>
            </a:r>
          </a:p>
          <a:p>
            <a:r>
              <a:rPr lang="de-CH" sz="1100" dirty="0"/>
              <a:t>1x </a:t>
            </a:r>
            <a:r>
              <a:rPr lang="de-CH" sz="1100" dirty="0" err="1"/>
              <a:t>Prussik</a:t>
            </a:r>
            <a:r>
              <a:rPr lang="de-CH" sz="1100" dirty="0"/>
              <a:t>-Schlinge mit Karabiner. Durch den Karabiner wird ein 20m langes 30kN Seil eingezogen. Dieses Seil wird anfangs fürs das Abspannen des Pfostens gebraucht und später für das Spannen des Tuches (Blachen).</a:t>
            </a:r>
            <a:endParaRPr lang="de-CH" sz="1100" u="sng" dirty="0"/>
          </a:p>
          <a:p>
            <a:r>
              <a:rPr lang="de-CH" sz="1100" u="sng" dirty="0"/>
              <a:t>Abspannseile Posten (120°, 240°)</a:t>
            </a:r>
          </a:p>
          <a:p>
            <a:r>
              <a:rPr lang="de-CH" sz="1100" dirty="0"/>
              <a:t>1x 30m 23kN: Mastwurf je in die Mitte des Seiles machen, sodass total 2 Enden entstehen. Diese zwei Enden werden auf die Abspannpunkte 1L und 1R verbunden.</a:t>
            </a:r>
          </a:p>
          <a:p>
            <a:endParaRPr lang="de-CH" sz="1100" u="sng" dirty="0"/>
          </a:p>
          <a:p>
            <a:r>
              <a:rPr lang="de-CH" sz="1100" u="sng" dirty="0"/>
              <a:t>Verbindungsseile Posten-Posten (315°)</a:t>
            </a:r>
          </a:p>
          <a:p>
            <a:r>
              <a:rPr lang="de-CH" sz="1100" dirty="0"/>
              <a:t>1x 30m 30kN: ein Ende mit einem Mastwurf anschlagen und mit ½ doppelter Spierenstich sichern. Dieses läuft im Uhrzeigersinn zum nächsten Pfosten, und dort in die Hilfsschlinge.</a:t>
            </a:r>
          </a:p>
          <a:p>
            <a:r>
              <a:rPr lang="de-CH" sz="1100" u="sng" dirty="0"/>
              <a:t>Hilfsschlinge Abspannseile Posten (45°)</a:t>
            </a:r>
          </a:p>
          <a:p>
            <a:r>
              <a:rPr lang="de-CH" sz="1100" dirty="0"/>
              <a:t>1x </a:t>
            </a:r>
            <a:r>
              <a:rPr lang="de-CH" sz="1100" dirty="0" err="1"/>
              <a:t>Prussik</a:t>
            </a:r>
            <a:r>
              <a:rPr lang="de-CH" sz="1100" dirty="0"/>
              <a:t>-Schlinge mit Karabiner. In den Karabiner wird das Abspannseil (315°) vom linken Posten eingezogen.</a:t>
            </a:r>
          </a:p>
          <a:p>
            <a:endParaRPr lang="de-CH" sz="1100" u="sng" dirty="0"/>
          </a:p>
          <a:p>
            <a:endParaRPr lang="de-CH" sz="1100" u="sng" dirty="0"/>
          </a:p>
          <a:p>
            <a:r>
              <a:rPr lang="de-CH" sz="1100" u="sng" dirty="0" err="1"/>
              <a:t>Spannset</a:t>
            </a:r>
            <a:r>
              <a:rPr lang="de-CH" sz="1100" u="sng" dirty="0"/>
              <a:t> nach Hinten (180°)</a:t>
            </a:r>
          </a:p>
          <a:p>
            <a:r>
              <a:rPr lang="de-CH" sz="1100" dirty="0"/>
              <a:t>1x </a:t>
            </a:r>
            <a:r>
              <a:rPr lang="de-CH" sz="1100" dirty="0" err="1"/>
              <a:t>Hebegurt</a:t>
            </a:r>
            <a:r>
              <a:rPr lang="de-CH" sz="1100" dirty="0"/>
              <a:t> WLL 1t als zulaufende Schlinge. Darin wird der Haken eines Zurrgurts eingehängt, welcher den Pfosten nach hinten spannt (Abspannpunkt 1M).</a:t>
            </a:r>
            <a:endParaRPr lang="de-CH" sz="1100" u="sng" dirty="0"/>
          </a:p>
          <a:p>
            <a:r>
              <a:rPr lang="de-CH" sz="1100" u="sng" dirty="0"/>
              <a:t>Firstspannset (0°)</a:t>
            </a:r>
          </a:p>
          <a:p>
            <a:r>
              <a:rPr lang="de-CH" sz="1100" dirty="0"/>
              <a:t>1x Hebegurt WLL 1t als zulaufende Schlinge (eventuell mehrmals, sodass die Schlinge kurz/eng wird).</a:t>
            </a:r>
          </a:p>
          <a:p>
            <a:r>
              <a:rPr lang="de-CH" sz="1100" dirty="0"/>
              <a:t>Darin wird eine Rätsche eines Zurrgurts eingehängt und auf die Länge eingestellt. (Achs-Achs 9.3m)</a:t>
            </a:r>
          </a:p>
          <a:p>
            <a:endParaRPr lang="de-CH" sz="1100" dirty="0"/>
          </a:p>
          <a:p>
            <a:endParaRPr lang="de-CH" sz="1100" dirty="0"/>
          </a:p>
          <a:p>
            <a:endParaRPr lang="de-CH" sz="1100" dirty="0"/>
          </a:p>
          <a:p>
            <a:endParaRPr lang="de-CH" sz="1100" dirty="0"/>
          </a:p>
          <a:p>
            <a:endParaRPr lang="de-CH" sz="1100" u="sng" dirty="0"/>
          </a:p>
          <a:p>
            <a:endParaRPr lang="de-CH" sz="1100" u="sng" dirty="0"/>
          </a:p>
          <a:p>
            <a:endParaRPr lang="de-CH" sz="1100" u="sng" dirty="0"/>
          </a:p>
          <a:p>
            <a:endParaRPr lang="de-CH" sz="1100" u="sng" dirty="0"/>
          </a:p>
          <a:p>
            <a:r>
              <a:rPr lang="de-CH" sz="1100" u="sng" dirty="0"/>
              <a:t>Karabinerkranz (0° und -20°)</a:t>
            </a:r>
          </a:p>
          <a:p>
            <a:r>
              <a:rPr lang="de-CH" sz="1100" dirty="0"/>
              <a:t>1x </a:t>
            </a:r>
            <a:r>
              <a:rPr lang="de-CH" sz="1100" dirty="0" err="1"/>
              <a:t>Prussik</a:t>
            </a:r>
            <a:r>
              <a:rPr lang="de-CH" sz="1100" dirty="0"/>
              <a:t>-Schlinge worin 2 Karabiner eingebunden ist. Das Abspannseil 306° vom Pfosten links wird hier </a:t>
            </a:r>
            <a:r>
              <a:rPr lang="de-CH" sz="1100" dirty="0" err="1"/>
              <a:t>abgeknotet</a:t>
            </a:r>
            <a:r>
              <a:rPr lang="de-CH" sz="1100" dirty="0"/>
              <a:t>, sowie später das Hilfsseile für die Firstblachen.</a:t>
            </a:r>
          </a:p>
          <a:p>
            <a:endParaRPr lang="de-CH" sz="1100" dirty="0"/>
          </a:p>
        </p:txBody>
      </p:sp>
      <p:cxnSp>
        <p:nvCxnSpPr>
          <p:cNvPr id="29" name="Gerader Verbinder 28"/>
          <p:cNvCxnSpPr/>
          <p:nvPr/>
        </p:nvCxnSpPr>
        <p:spPr>
          <a:xfrm flipH="1">
            <a:off x="4608456" y="6462605"/>
            <a:ext cx="398485" cy="0"/>
          </a:xfrm>
          <a:prstGeom prst="line">
            <a:avLst/>
          </a:prstGeom>
          <a:ln w="12700"/>
        </p:spPr>
        <p:style>
          <a:lnRef idx="1">
            <a:schemeClr val="accent1"/>
          </a:lnRef>
          <a:fillRef idx="0">
            <a:schemeClr val="accent1"/>
          </a:fillRef>
          <a:effectRef idx="0">
            <a:schemeClr val="accent1"/>
          </a:effectRef>
          <a:fontRef idx="minor">
            <a:schemeClr val="tx1"/>
          </a:fontRef>
        </p:style>
      </p:cxnSp>
      <p:grpSp>
        <p:nvGrpSpPr>
          <p:cNvPr id="34" name="Gruppieren 33"/>
          <p:cNvGrpSpPr/>
          <p:nvPr/>
        </p:nvGrpSpPr>
        <p:grpSpPr>
          <a:xfrm>
            <a:off x="2720463" y="6215787"/>
            <a:ext cx="1332000" cy="261610"/>
            <a:chOff x="498633" y="2406012"/>
            <a:chExt cx="1332000" cy="261610"/>
          </a:xfrm>
        </p:grpSpPr>
        <p:cxnSp>
          <p:nvCxnSpPr>
            <p:cNvPr id="35" name="Gerader Verbinder 34"/>
            <p:cNvCxnSpPr/>
            <p:nvPr/>
          </p:nvCxnSpPr>
          <p:spPr>
            <a:xfrm>
              <a:off x="498633" y="2642044"/>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36" name="Gruppieren 35"/>
            <p:cNvGrpSpPr/>
            <p:nvPr/>
          </p:nvGrpSpPr>
          <p:grpSpPr>
            <a:xfrm>
              <a:off x="529249" y="2406012"/>
              <a:ext cx="651037" cy="261610"/>
              <a:chOff x="1119187" y="2059952"/>
              <a:chExt cx="651037" cy="261610"/>
            </a:xfrm>
          </p:grpSpPr>
          <p:sp>
            <p:nvSpPr>
              <p:cNvPr id="37" name="Gleichschenkliges Dreieck 36"/>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8" name="Textfeld 37"/>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3.7m</a:t>
                </a:r>
                <a:endParaRPr lang="de-DE" sz="1100" dirty="0">
                  <a:solidFill>
                    <a:schemeClr val="accent6">
                      <a:lumMod val="75000"/>
                    </a:schemeClr>
                  </a:solidFill>
                </a:endParaRPr>
              </a:p>
            </p:txBody>
          </p:sp>
        </p:grpSp>
      </p:grpSp>
      <p:grpSp>
        <p:nvGrpSpPr>
          <p:cNvPr id="50" name="Gruppieren 49"/>
          <p:cNvGrpSpPr/>
          <p:nvPr/>
        </p:nvGrpSpPr>
        <p:grpSpPr>
          <a:xfrm>
            <a:off x="2720463" y="5493252"/>
            <a:ext cx="1332000" cy="261610"/>
            <a:chOff x="498633" y="3190548"/>
            <a:chExt cx="1332000" cy="261610"/>
          </a:xfrm>
        </p:grpSpPr>
        <p:cxnSp>
          <p:nvCxnSpPr>
            <p:cNvPr id="51" name="Gerader Verbinder 50"/>
            <p:cNvCxnSpPr/>
            <p:nvPr/>
          </p:nvCxnSpPr>
          <p:spPr>
            <a:xfrm>
              <a:off x="498633" y="3426580"/>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52" name="Gruppieren 51"/>
            <p:cNvGrpSpPr/>
            <p:nvPr/>
          </p:nvGrpSpPr>
          <p:grpSpPr>
            <a:xfrm>
              <a:off x="529249" y="3190548"/>
              <a:ext cx="651037" cy="261610"/>
              <a:chOff x="1119187" y="2059952"/>
              <a:chExt cx="651037" cy="261610"/>
            </a:xfrm>
          </p:grpSpPr>
          <p:sp>
            <p:nvSpPr>
              <p:cNvPr id="53" name="Gleichschenkliges Dreieck 52"/>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4" name="Textfeld 53"/>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4.0m</a:t>
                </a:r>
                <a:endParaRPr lang="de-DE" sz="1100" dirty="0">
                  <a:solidFill>
                    <a:schemeClr val="accent6">
                      <a:lumMod val="75000"/>
                    </a:schemeClr>
                  </a:solidFill>
                </a:endParaRPr>
              </a:p>
            </p:txBody>
          </p:sp>
        </p:grpSp>
      </p:grpSp>
      <p:grpSp>
        <p:nvGrpSpPr>
          <p:cNvPr id="98" name="Gruppieren 97"/>
          <p:cNvGrpSpPr/>
          <p:nvPr/>
        </p:nvGrpSpPr>
        <p:grpSpPr>
          <a:xfrm>
            <a:off x="2720463" y="6639863"/>
            <a:ext cx="1332000" cy="261610"/>
            <a:chOff x="498633" y="4197459"/>
            <a:chExt cx="1332000" cy="261610"/>
          </a:xfrm>
        </p:grpSpPr>
        <p:cxnSp>
          <p:nvCxnSpPr>
            <p:cNvPr id="99" name="Gerader Verbinder 98"/>
            <p:cNvCxnSpPr/>
            <p:nvPr/>
          </p:nvCxnSpPr>
          <p:spPr>
            <a:xfrm>
              <a:off x="498633" y="4433491"/>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0" name="Gruppieren 99"/>
            <p:cNvGrpSpPr/>
            <p:nvPr/>
          </p:nvGrpSpPr>
          <p:grpSpPr>
            <a:xfrm>
              <a:off x="529249" y="4197459"/>
              <a:ext cx="651037" cy="261610"/>
              <a:chOff x="1119187" y="2059952"/>
              <a:chExt cx="651037" cy="261610"/>
            </a:xfrm>
          </p:grpSpPr>
          <p:sp>
            <p:nvSpPr>
              <p:cNvPr id="101" name="Gleichschenkliges Dreieck 100"/>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2" name="Textfeld 101"/>
              <p:cNvSpPr txBox="1"/>
              <p:nvPr/>
            </p:nvSpPr>
            <p:spPr>
              <a:xfrm>
                <a:off x="1293812" y="2059952"/>
                <a:ext cx="476412" cy="261610"/>
              </a:xfrm>
              <a:prstGeom prst="rect">
                <a:avLst/>
              </a:prstGeom>
              <a:noFill/>
              <a:ln w="12700">
                <a:noFill/>
              </a:ln>
            </p:spPr>
            <p:txBody>
              <a:bodyPr wrap="none" rtlCol="0">
                <a:spAutoFit/>
              </a:bodyPr>
              <a:lstStyle/>
              <a:p>
                <a:r>
                  <a:rPr lang="de-CH" sz="1100" dirty="0">
                    <a:solidFill>
                      <a:schemeClr val="accent6">
                        <a:lumMod val="75000"/>
                      </a:schemeClr>
                    </a:solidFill>
                  </a:rPr>
                  <a:t>3.5m</a:t>
                </a:r>
                <a:endParaRPr lang="de-DE" sz="1100" dirty="0">
                  <a:solidFill>
                    <a:schemeClr val="accent6">
                      <a:lumMod val="75000"/>
                    </a:schemeClr>
                  </a:solidFill>
                </a:endParaRPr>
              </a:p>
            </p:txBody>
          </p:sp>
        </p:grpSp>
      </p:grpSp>
      <p:sp>
        <p:nvSpPr>
          <p:cNvPr id="146" name="Abgerundetes Rechteck 145"/>
          <p:cNvSpPr/>
          <p:nvPr/>
        </p:nvSpPr>
        <p:spPr>
          <a:xfrm rot="16251072" flipH="1">
            <a:off x="4556283" y="11017859"/>
            <a:ext cx="128587" cy="74526"/>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8" name="Rechteck 147"/>
          <p:cNvSpPr/>
          <p:nvPr/>
        </p:nvSpPr>
        <p:spPr>
          <a:xfrm>
            <a:off x="4408569" y="11024230"/>
            <a:ext cx="775537" cy="59101"/>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61" name="Gruppieren 160"/>
          <p:cNvGrpSpPr/>
          <p:nvPr/>
        </p:nvGrpSpPr>
        <p:grpSpPr>
          <a:xfrm>
            <a:off x="2720463" y="10878578"/>
            <a:ext cx="1332000" cy="261610"/>
            <a:chOff x="498633" y="5050768"/>
            <a:chExt cx="1332000" cy="261610"/>
          </a:xfrm>
        </p:grpSpPr>
        <p:cxnSp>
          <p:nvCxnSpPr>
            <p:cNvPr id="162" name="Gerader Verbinder 161"/>
            <p:cNvCxnSpPr/>
            <p:nvPr/>
          </p:nvCxnSpPr>
          <p:spPr>
            <a:xfrm>
              <a:off x="498633" y="5286800"/>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63" name="Gruppieren 162"/>
            <p:cNvGrpSpPr/>
            <p:nvPr/>
          </p:nvGrpSpPr>
          <p:grpSpPr>
            <a:xfrm>
              <a:off x="529249" y="5050768"/>
              <a:ext cx="543637" cy="261610"/>
              <a:chOff x="1119187" y="2059952"/>
              <a:chExt cx="543637" cy="261610"/>
            </a:xfrm>
          </p:grpSpPr>
          <p:sp>
            <p:nvSpPr>
              <p:cNvPr id="164" name="Gleichschenkliges Dreieck 163"/>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5" name="Textfeld 164"/>
              <p:cNvSpPr txBox="1"/>
              <p:nvPr/>
            </p:nvSpPr>
            <p:spPr>
              <a:xfrm>
                <a:off x="1293812" y="2059952"/>
                <a:ext cx="369012" cy="261610"/>
              </a:xfrm>
              <a:prstGeom prst="rect">
                <a:avLst/>
              </a:prstGeom>
              <a:noFill/>
              <a:ln w="12700">
                <a:noFill/>
              </a:ln>
            </p:spPr>
            <p:txBody>
              <a:bodyPr wrap="none" rtlCol="0">
                <a:spAutoFit/>
              </a:bodyPr>
              <a:lstStyle/>
              <a:p>
                <a:r>
                  <a:rPr lang="de-CH" sz="1100" dirty="0">
                    <a:solidFill>
                      <a:schemeClr val="accent6">
                        <a:lumMod val="75000"/>
                      </a:schemeClr>
                    </a:solidFill>
                  </a:rPr>
                  <a:t>1m</a:t>
                </a:r>
                <a:endParaRPr lang="de-DE" sz="1100" dirty="0">
                  <a:solidFill>
                    <a:schemeClr val="accent6">
                      <a:lumMod val="75000"/>
                    </a:schemeClr>
                  </a:solidFill>
                </a:endParaRPr>
              </a:p>
            </p:txBody>
          </p:sp>
        </p:grpSp>
      </p:grpSp>
      <p:grpSp>
        <p:nvGrpSpPr>
          <p:cNvPr id="171" name="Gruppieren 170"/>
          <p:cNvGrpSpPr/>
          <p:nvPr/>
        </p:nvGrpSpPr>
        <p:grpSpPr>
          <a:xfrm>
            <a:off x="2720463" y="11684089"/>
            <a:ext cx="1332000" cy="261610"/>
            <a:chOff x="498633" y="5050768"/>
            <a:chExt cx="1332000" cy="261610"/>
          </a:xfrm>
        </p:grpSpPr>
        <p:cxnSp>
          <p:nvCxnSpPr>
            <p:cNvPr id="172" name="Gerader Verbinder 171"/>
            <p:cNvCxnSpPr/>
            <p:nvPr/>
          </p:nvCxnSpPr>
          <p:spPr>
            <a:xfrm>
              <a:off x="498633" y="5286800"/>
              <a:ext cx="1332000" cy="0"/>
            </a:xfrm>
            <a:prstGeom prst="line">
              <a:avLst/>
            </a:prstGeom>
            <a:ln w="127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grpSp>
          <p:nvGrpSpPr>
            <p:cNvPr id="173" name="Gruppieren 172"/>
            <p:cNvGrpSpPr/>
            <p:nvPr/>
          </p:nvGrpSpPr>
          <p:grpSpPr>
            <a:xfrm>
              <a:off x="529249" y="5050768"/>
              <a:ext cx="694319" cy="261610"/>
              <a:chOff x="1119187" y="2059952"/>
              <a:chExt cx="694319" cy="261610"/>
            </a:xfrm>
          </p:grpSpPr>
          <p:sp>
            <p:nvSpPr>
              <p:cNvPr id="174" name="Gleichschenkliges Dreieck 173"/>
              <p:cNvSpPr/>
              <p:nvPr/>
            </p:nvSpPr>
            <p:spPr>
              <a:xfrm flipV="1">
                <a:off x="1119187" y="2085532"/>
                <a:ext cx="174625" cy="210451"/>
              </a:xfrm>
              <a:prstGeom prst="triangl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5" name="Textfeld 174"/>
              <p:cNvSpPr txBox="1"/>
              <p:nvPr/>
            </p:nvSpPr>
            <p:spPr>
              <a:xfrm>
                <a:off x="1293812" y="2059952"/>
                <a:ext cx="519694" cy="261610"/>
              </a:xfrm>
              <a:prstGeom prst="rect">
                <a:avLst/>
              </a:prstGeom>
              <a:noFill/>
              <a:ln w="12700">
                <a:noFill/>
              </a:ln>
            </p:spPr>
            <p:txBody>
              <a:bodyPr wrap="none" rtlCol="0">
                <a:spAutoFit/>
              </a:bodyPr>
              <a:lstStyle/>
              <a:p>
                <a:r>
                  <a:rPr lang="de-CH" sz="1100" dirty="0">
                    <a:solidFill>
                      <a:schemeClr val="accent6">
                        <a:lumMod val="75000"/>
                      </a:schemeClr>
                    </a:solidFill>
                  </a:rPr>
                  <a:t>-0.5m</a:t>
                </a:r>
                <a:endParaRPr lang="de-DE" sz="1100" dirty="0">
                  <a:solidFill>
                    <a:schemeClr val="accent6">
                      <a:lumMod val="75000"/>
                    </a:schemeClr>
                  </a:solidFill>
                </a:endParaRPr>
              </a:p>
            </p:txBody>
          </p:sp>
        </p:grpSp>
      </p:grpSp>
      <p:sp>
        <p:nvSpPr>
          <p:cNvPr id="176" name="Bogen 175"/>
          <p:cNvSpPr/>
          <p:nvPr/>
        </p:nvSpPr>
        <p:spPr>
          <a:xfrm>
            <a:off x="4594661" y="4370615"/>
            <a:ext cx="391428" cy="205740"/>
          </a:xfrm>
          <a:prstGeom prst="arc">
            <a:avLst>
              <a:gd name="adj1" fmla="val 18823618"/>
              <a:gd name="adj2" fmla="val 11803980"/>
            </a:avLst>
          </a:prstGeom>
          <a:ln w="12700">
            <a:solidFill>
              <a:schemeClr val="tx1"/>
            </a:solidFill>
            <a:headEnd type="triangle" w="med" len="sm"/>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sp>
        <p:nvSpPr>
          <p:cNvPr id="147" name="Abgerundetes Rechteck 146"/>
          <p:cNvSpPr/>
          <p:nvPr/>
        </p:nvSpPr>
        <p:spPr>
          <a:xfrm rot="16181811" flipH="1">
            <a:off x="4546992" y="11034646"/>
            <a:ext cx="72000" cy="34068"/>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3" name="Abgerundetes Rechteck 72"/>
          <p:cNvSpPr/>
          <p:nvPr/>
        </p:nvSpPr>
        <p:spPr>
          <a:xfrm rot="18630821">
            <a:off x="4439751" y="5826962"/>
            <a:ext cx="128587" cy="78752"/>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74" name="Freihandform 73"/>
          <p:cNvSpPr/>
          <p:nvPr/>
        </p:nvSpPr>
        <p:spPr>
          <a:xfrm rot="2149102">
            <a:off x="4163029" y="5796786"/>
            <a:ext cx="157163" cy="645318"/>
          </a:xfrm>
          <a:custGeom>
            <a:avLst/>
            <a:gdLst>
              <a:gd name="connsiteX0" fmla="*/ 0 w 157163"/>
              <a:gd name="connsiteY0" fmla="*/ 645318 h 645318"/>
              <a:gd name="connsiteX1" fmla="*/ 102394 w 157163"/>
              <a:gd name="connsiteY1" fmla="*/ 23812 h 645318"/>
              <a:gd name="connsiteX2" fmla="*/ 121444 w 157163"/>
              <a:gd name="connsiteY2" fmla="*/ 2381 h 645318"/>
              <a:gd name="connsiteX3" fmla="*/ 142875 w 157163"/>
              <a:gd name="connsiteY3" fmla="*/ 0 h 645318"/>
              <a:gd name="connsiteX4" fmla="*/ 154782 w 157163"/>
              <a:gd name="connsiteY4" fmla="*/ 9525 h 645318"/>
              <a:gd name="connsiteX5" fmla="*/ 157163 w 157163"/>
              <a:gd name="connsiteY5" fmla="*/ 19050 h 64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163" h="645318">
                <a:moveTo>
                  <a:pt x="0" y="645318"/>
                </a:moveTo>
                <a:lnTo>
                  <a:pt x="102394" y="23812"/>
                </a:lnTo>
                <a:lnTo>
                  <a:pt x="121444" y="2381"/>
                </a:lnTo>
                <a:lnTo>
                  <a:pt x="142875" y="0"/>
                </a:lnTo>
                <a:lnTo>
                  <a:pt x="154782" y="9525"/>
                </a:lnTo>
                <a:lnTo>
                  <a:pt x="157163" y="19050"/>
                </a:lnTo>
              </a:path>
            </a:pathLst>
          </a:custGeom>
          <a:noFill/>
          <a:ln w="9525">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75" name="Gerader Verbinder 74"/>
          <p:cNvCxnSpPr/>
          <p:nvPr/>
        </p:nvCxnSpPr>
        <p:spPr>
          <a:xfrm flipH="1">
            <a:off x="4163525" y="5931937"/>
            <a:ext cx="316630" cy="447364"/>
          </a:xfrm>
          <a:prstGeom prst="line">
            <a:avLst/>
          </a:prstGeom>
          <a:ln w="9525">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6" name="Gerader Verbinder 75"/>
          <p:cNvCxnSpPr/>
          <p:nvPr/>
        </p:nvCxnSpPr>
        <p:spPr>
          <a:xfrm flipH="1">
            <a:off x="4608455" y="5724657"/>
            <a:ext cx="381000" cy="0"/>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7" name="Gerader Verbinder 76"/>
          <p:cNvCxnSpPr>
            <a:endCxn id="73" idx="3"/>
          </p:cNvCxnSpPr>
          <p:nvPr/>
        </p:nvCxnSpPr>
        <p:spPr>
          <a:xfrm flipH="1">
            <a:off x="4545810" y="5746515"/>
            <a:ext cx="44160" cy="70944"/>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8" name="Ellipse 77"/>
          <p:cNvSpPr/>
          <p:nvPr/>
        </p:nvSpPr>
        <p:spPr>
          <a:xfrm>
            <a:off x="4589968" y="5719585"/>
            <a:ext cx="36000" cy="36000"/>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79" name="Gerader Verbinder 78"/>
          <p:cNvCxnSpPr/>
          <p:nvPr/>
        </p:nvCxnSpPr>
        <p:spPr>
          <a:xfrm flipH="1">
            <a:off x="4608455" y="5743680"/>
            <a:ext cx="381000" cy="0"/>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31" name="Gruppieren 30">
            <a:extLst>
              <a:ext uri="{FF2B5EF4-FFF2-40B4-BE49-F238E27FC236}">
                <a16:creationId xmlns:a16="http://schemas.microsoft.com/office/drawing/2014/main" id="{6667C2CC-0332-48BF-ADFC-CDDF14F86C25}"/>
              </a:ext>
            </a:extLst>
          </p:cNvPr>
          <p:cNvGrpSpPr/>
          <p:nvPr/>
        </p:nvGrpSpPr>
        <p:grpSpPr>
          <a:xfrm>
            <a:off x="4017652" y="6898112"/>
            <a:ext cx="1014925" cy="603825"/>
            <a:chOff x="3167422" y="5851125"/>
            <a:chExt cx="1014925" cy="603825"/>
          </a:xfrm>
        </p:grpSpPr>
        <p:cxnSp>
          <p:nvCxnSpPr>
            <p:cNvPr id="113" name="Gerader Verbinder 112"/>
            <p:cNvCxnSpPr/>
            <p:nvPr/>
          </p:nvCxnSpPr>
          <p:spPr>
            <a:xfrm flipH="1">
              <a:off x="3712983" y="5854522"/>
              <a:ext cx="469364"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4" name="Gerader Verbinder 113"/>
            <p:cNvCxnSpPr/>
            <p:nvPr/>
          </p:nvCxnSpPr>
          <p:spPr>
            <a:xfrm flipH="1">
              <a:off x="3565450" y="5878055"/>
              <a:ext cx="136128" cy="171104"/>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115" name="Ellipse 114"/>
            <p:cNvSpPr/>
            <p:nvPr/>
          </p:nvSpPr>
          <p:spPr>
            <a:xfrm>
              <a:off x="3701577" y="5851125"/>
              <a:ext cx="36000" cy="36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16" name="Gerader Verbinder 115"/>
            <p:cNvCxnSpPr/>
            <p:nvPr/>
          </p:nvCxnSpPr>
          <p:spPr>
            <a:xfrm flipH="1" flipV="1">
              <a:off x="3712983" y="5873545"/>
              <a:ext cx="469364" cy="1562"/>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47" name="Gruppieren 46"/>
            <p:cNvGrpSpPr/>
            <p:nvPr/>
          </p:nvGrpSpPr>
          <p:grpSpPr>
            <a:xfrm rot="10800000">
              <a:off x="3167422" y="6035557"/>
              <a:ext cx="423851" cy="419393"/>
              <a:chOff x="1807727" y="4566326"/>
              <a:chExt cx="423851" cy="419393"/>
            </a:xfrm>
          </p:grpSpPr>
          <p:grpSp>
            <p:nvGrpSpPr>
              <p:cNvPr id="90" name="Gruppieren 89"/>
              <p:cNvGrpSpPr/>
              <p:nvPr/>
            </p:nvGrpSpPr>
            <p:grpSpPr>
              <a:xfrm rot="8651750">
                <a:off x="1807727" y="4898886"/>
                <a:ext cx="112962" cy="86833"/>
                <a:chOff x="1580829" y="5218850"/>
                <a:chExt cx="189409" cy="120395"/>
              </a:xfrm>
            </p:grpSpPr>
            <p:sp>
              <p:nvSpPr>
                <p:cNvPr id="91" name="Ellipse 90"/>
                <p:cNvSpPr/>
                <p:nvPr/>
              </p:nvSpPr>
              <p:spPr>
                <a:xfrm>
                  <a:off x="1580829" y="5243032"/>
                  <a:ext cx="78365" cy="7202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2" name="Bogen 91"/>
                <p:cNvSpPr/>
                <p:nvPr/>
              </p:nvSpPr>
              <p:spPr>
                <a:xfrm rot="415380">
                  <a:off x="1661291" y="5218850"/>
                  <a:ext cx="108947" cy="120395"/>
                </a:xfrm>
                <a:prstGeom prst="arc">
                  <a:avLst>
                    <a:gd name="adj1" fmla="val 10447432"/>
                    <a:gd name="adj2" fmla="val 4389730"/>
                  </a:avLst>
                </a:prstGeom>
                <a:noFill/>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grpSp>
            <p:nvGrpSpPr>
              <p:cNvPr id="30" name="Gruppieren 29"/>
              <p:cNvGrpSpPr/>
              <p:nvPr/>
            </p:nvGrpSpPr>
            <p:grpSpPr>
              <a:xfrm rot="19542803">
                <a:off x="2118616" y="4566326"/>
                <a:ext cx="112962" cy="86833"/>
                <a:chOff x="1580829" y="5218850"/>
                <a:chExt cx="189409" cy="120395"/>
              </a:xfrm>
            </p:grpSpPr>
            <p:sp>
              <p:nvSpPr>
                <p:cNvPr id="6" name="Ellipse 5"/>
                <p:cNvSpPr/>
                <p:nvPr/>
              </p:nvSpPr>
              <p:spPr>
                <a:xfrm>
                  <a:off x="1580829" y="5243032"/>
                  <a:ext cx="78365" cy="7202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Bogen 6"/>
                <p:cNvSpPr/>
                <p:nvPr/>
              </p:nvSpPr>
              <p:spPr>
                <a:xfrm rot="415380">
                  <a:off x="1661291" y="5218850"/>
                  <a:ext cx="108947" cy="120395"/>
                </a:xfrm>
                <a:prstGeom prst="arc">
                  <a:avLst>
                    <a:gd name="adj1" fmla="val 10447432"/>
                    <a:gd name="adj2" fmla="val 4389730"/>
                  </a:avLst>
                </a:prstGeom>
                <a:noFill/>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cxnSp>
            <p:nvCxnSpPr>
              <p:cNvPr id="32" name="Gerader Verbinder 31"/>
              <p:cNvCxnSpPr/>
              <p:nvPr/>
            </p:nvCxnSpPr>
            <p:spPr>
              <a:xfrm flipH="1">
                <a:off x="1890012" y="4631951"/>
                <a:ext cx="256101" cy="29059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3" name="Gerader Verbinder 42"/>
              <p:cNvCxnSpPr/>
              <p:nvPr/>
            </p:nvCxnSpPr>
            <p:spPr>
              <a:xfrm>
                <a:off x="2071496" y="4619893"/>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a:off x="2081037" y="4603418"/>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6" name="Gruppieren 45"/>
              <p:cNvGrpSpPr/>
              <p:nvPr/>
            </p:nvGrpSpPr>
            <p:grpSpPr>
              <a:xfrm rot="2482961">
                <a:off x="1942744" y="4731177"/>
                <a:ext cx="88106" cy="155510"/>
                <a:chOff x="1438275" y="4690333"/>
                <a:chExt cx="88106" cy="155510"/>
              </a:xfrm>
            </p:grpSpPr>
            <p:sp>
              <p:nvSpPr>
                <p:cNvPr id="44" name="Trapezoid 43"/>
                <p:cNvSpPr/>
                <p:nvPr/>
              </p:nvSpPr>
              <p:spPr>
                <a:xfrm>
                  <a:off x="1438275" y="4739300"/>
                  <a:ext cx="88106" cy="106543"/>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Abgerundetes Rechteck 44"/>
                <p:cNvSpPr/>
                <p:nvPr/>
              </p:nvSpPr>
              <p:spPr>
                <a:xfrm>
                  <a:off x="1438275" y="4690333"/>
                  <a:ext cx="88106" cy="457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94" name="Gerader Verbinder 93"/>
              <p:cNvCxnSpPr/>
              <p:nvPr/>
            </p:nvCxnSpPr>
            <p:spPr>
              <a:xfrm>
                <a:off x="2071254" y="4625004"/>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Gerader Verbinder 94"/>
              <p:cNvCxnSpPr/>
              <p:nvPr/>
            </p:nvCxnSpPr>
            <p:spPr>
              <a:xfrm>
                <a:off x="2080795" y="4608529"/>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03" name="Abgerundetes Rechteck 102"/>
          <p:cNvSpPr/>
          <p:nvPr/>
        </p:nvSpPr>
        <p:spPr>
          <a:xfrm rot="18630821">
            <a:off x="4439751" y="6707421"/>
            <a:ext cx="128587" cy="78752"/>
          </a:xfrm>
          <a:prstGeom prst="roundRect">
            <a:avLst>
              <a:gd name="adj" fmla="val 50000"/>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4" name="Freihandform 103"/>
          <p:cNvSpPr/>
          <p:nvPr/>
        </p:nvSpPr>
        <p:spPr>
          <a:xfrm rot="4013950">
            <a:off x="4170861" y="6581465"/>
            <a:ext cx="183128" cy="407753"/>
          </a:xfrm>
          <a:custGeom>
            <a:avLst/>
            <a:gdLst>
              <a:gd name="connsiteX0" fmla="*/ 0 w 157163"/>
              <a:gd name="connsiteY0" fmla="*/ 645318 h 645318"/>
              <a:gd name="connsiteX1" fmla="*/ 102394 w 157163"/>
              <a:gd name="connsiteY1" fmla="*/ 23812 h 645318"/>
              <a:gd name="connsiteX2" fmla="*/ 121444 w 157163"/>
              <a:gd name="connsiteY2" fmla="*/ 2381 h 645318"/>
              <a:gd name="connsiteX3" fmla="*/ 142875 w 157163"/>
              <a:gd name="connsiteY3" fmla="*/ 0 h 645318"/>
              <a:gd name="connsiteX4" fmla="*/ 154782 w 157163"/>
              <a:gd name="connsiteY4" fmla="*/ 9525 h 645318"/>
              <a:gd name="connsiteX5" fmla="*/ 157163 w 157163"/>
              <a:gd name="connsiteY5" fmla="*/ 19050 h 64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7163" h="645318">
                <a:moveTo>
                  <a:pt x="0" y="645318"/>
                </a:moveTo>
                <a:lnTo>
                  <a:pt x="102394" y="23812"/>
                </a:lnTo>
                <a:lnTo>
                  <a:pt x="121444" y="2381"/>
                </a:lnTo>
                <a:lnTo>
                  <a:pt x="142875" y="0"/>
                </a:lnTo>
                <a:lnTo>
                  <a:pt x="154782" y="9525"/>
                </a:lnTo>
                <a:lnTo>
                  <a:pt x="157163" y="19050"/>
                </a:lnTo>
              </a:path>
            </a:pathLst>
          </a:custGeom>
          <a:noFill/>
          <a:ln w="952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5" name="Gerader Verbinder 104"/>
          <p:cNvCxnSpPr>
            <a:cxnSpLocks/>
          </p:cNvCxnSpPr>
          <p:nvPr/>
        </p:nvCxnSpPr>
        <p:spPr>
          <a:xfrm>
            <a:off x="4480155" y="6812396"/>
            <a:ext cx="14002" cy="571533"/>
          </a:xfrm>
          <a:prstGeom prst="line">
            <a:avLst/>
          </a:prstGeom>
          <a:ln w="95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6" name="Gerader Verbinder 105"/>
          <p:cNvCxnSpPr/>
          <p:nvPr/>
        </p:nvCxnSpPr>
        <p:spPr>
          <a:xfrm flipH="1">
            <a:off x="4608455" y="6605116"/>
            <a:ext cx="381000" cy="0"/>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7" name="Gerader Verbinder 106"/>
          <p:cNvCxnSpPr>
            <a:endCxn id="103" idx="3"/>
          </p:cNvCxnSpPr>
          <p:nvPr/>
        </p:nvCxnSpPr>
        <p:spPr>
          <a:xfrm flipH="1">
            <a:off x="4545810" y="6626974"/>
            <a:ext cx="44160" cy="70944"/>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8" name="Ellipse 107"/>
          <p:cNvSpPr/>
          <p:nvPr/>
        </p:nvSpPr>
        <p:spPr>
          <a:xfrm>
            <a:off x="4589968" y="6600044"/>
            <a:ext cx="36000" cy="36000"/>
          </a:xfrm>
          <a:prstGeom prst="ellipse">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09" name="Gerader Verbinder 108"/>
          <p:cNvCxnSpPr/>
          <p:nvPr/>
        </p:nvCxnSpPr>
        <p:spPr>
          <a:xfrm flipH="1">
            <a:off x="4608455" y="6624139"/>
            <a:ext cx="381000" cy="0"/>
          </a:xfrm>
          <a:prstGeom prst="line">
            <a:avLst/>
          </a:prstGeom>
          <a:ln w="127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111" name="Gruppieren 110"/>
          <p:cNvGrpSpPr/>
          <p:nvPr/>
        </p:nvGrpSpPr>
        <p:grpSpPr>
          <a:xfrm rot="17328187">
            <a:off x="4502841" y="7296760"/>
            <a:ext cx="45719" cy="207842"/>
            <a:chOff x="2071254" y="4608529"/>
            <a:chExt cx="55928" cy="190306"/>
          </a:xfrm>
        </p:grpSpPr>
        <p:cxnSp>
          <p:nvCxnSpPr>
            <p:cNvPr id="112" name="Gerader Verbinder 111"/>
            <p:cNvCxnSpPr/>
            <p:nvPr/>
          </p:nvCxnSpPr>
          <p:spPr>
            <a:xfrm>
              <a:off x="2071254" y="4625004"/>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7" name="Gerader Verbinder 116"/>
            <p:cNvCxnSpPr/>
            <p:nvPr/>
          </p:nvCxnSpPr>
          <p:spPr>
            <a:xfrm>
              <a:off x="2080795" y="4608529"/>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19" name="Gerader Verbinder 118"/>
          <p:cNvCxnSpPr/>
          <p:nvPr/>
        </p:nvCxnSpPr>
        <p:spPr>
          <a:xfrm flipH="1" flipV="1">
            <a:off x="4583030" y="10574457"/>
            <a:ext cx="18000" cy="44317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20" name="Ellipse 119"/>
          <p:cNvSpPr/>
          <p:nvPr/>
        </p:nvSpPr>
        <p:spPr>
          <a:xfrm>
            <a:off x="4600437" y="10986191"/>
            <a:ext cx="36000" cy="36000"/>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nvGrpSpPr>
          <p:cNvPr id="122" name="Gruppieren 121"/>
          <p:cNvGrpSpPr/>
          <p:nvPr/>
        </p:nvGrpSpPr>
        <p:grpSpPr>
          <a:xfrm rot="17328187">
            <a:off x="4565397" y="10463435"/>
            <a:ext cx="45719" cy="207842"/>
            <a:chOff x="2071254" y="4608529"/>
            <a:chExt cx="55928" cy="190306"/>
          </a:xfrm>
        </p:grpSpPr>
        <p:cxnSp>
          <p:nvCxnSpPr>
            <p:cNvPr id="123" name="Gerader Verbinder 122"/>
            <p:cNvCxnSpPr/>
            <p:nvPr/>
          </p:nvCxnSpPr>
          <p:spPr>
            <a:xfrm>
              <a:off x="2071254" y="4625004"/>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Gerader Verbinder 123"/>
            <p:cNvCxnSpPr/>
            <p:nvPr/>
          </p:nvCxnSpPr>
          <p:spPr>
            <a:xfrm>
              <a:off x="2080795" y="4608529"/>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27" name="Gerader Verbinder 126">
            <a:extLst>
              <a:ext uri="{FF2B5EF4-FFF2-40B4-BE49-F238E27FC236}">
                <a16:creationId xmlns:a16="http://schemas.microsoft.com/office/drawing/2014/main" id="{F1C04A66-6EBC-418E-BD4E-B349D2290A65}"/>
              </a:ext>
            </a:extLst>
          </p:cNvPr>
          <p:cNvCxnSpPr>
            <a:cxnSpLocks/>
          </p:cNvCxnSpPr>
          <p:nvPr/>
        </p:nvCxnSpPr>
        <p:spPr>
          <a:xfrm flipH="1">
            <a:off x="4979870" y="4179764"/>
            <a:ext cx="606760" cy="1540069"/>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28" name="Gerader Verbinder 127">
            <a:extLst>
              <a:ext uri="{FF2B5EF4-FFF2-40B4-BE49-F238E27FC236}">
                <a16:creationId xmlns:a16="http://schemas.microsoft.com/office/drawing/2014/main" id="{DB381F2D-0163-4DAE-9372-282FE6AF6EAF}"/>
              </a:ext>
            </a:extLst>
          </p:cNvPr>
          <p:cNvCxnSpPr>
            <a:cxnSpLocks/>
          </p:cNvCxnSpPr>
          <p:nvPr/>
        </p:nvCxnSpPr>
        <p:spPr>
          <a:xfrm flipH="1">
            <a:off x="4887063" y="5033204"/>
            <a:ext cx="699567" cy="1393865"/>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29" name="Gerader Verbinder 128">
            <a:extLst>
              <a:ext uri="{FF2B5EF4-FFF2-40B4-BE49-F238E27FC236}">
                <a16:creationId xmlns:a16="http://schemas.microsoft.com/office/drawing/2014/main" id="{5FD2040B-CB2C-41E1-BA6D-F32AEDF4A948}"/>
              </a:ext>
            </a:extLst>
          </p:cNvPr>
          <p:cNvCxnSpPr>
            <a:cxnSpLocks/>
            <a:endCxn id="138" idx="6"/>
          </p:cNvCxnSpPr>
          <p:nvPr/>
        </p:nvCxnSpPr>
        <p:spPr>
          <a:xfrm flipH="1">
            <a:off x="5023783" y="6000944"/>
            <a:ext cx="562847" cy="538655"/>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30" name="Gerader Verbinder 129">
            <a:extLst>
              <a:ext uri="{FF2B5EF4-FFF2-40B4-BE49-F238E27FC236}">
                <a16:creationId xmlns:a16="http://schemas.microsoft.com/office/drawing/2014/main" id="{4078A96C-ECCD-4CB6-8270-39C957AC857A}"/>
              </a:ext>
            </a:extLst>
          </p:cNvPr>
          <p:cNvCxnSpPr>
            <a:cxnSpLocks/>
          </p:cNvCxnSpPr>
          <p:nvPr/>
        </p:nvCxnSpPr>
        <p:spPr>
          <a:xfrm flipH="1" flipV="1">
            <a:off x="4941784" y="6645788"/>
            <a:ext cx="644846" cy="217871"/>
          </a:xfrm>
          <a:prstGeom prst="line">
            <a:avLst/>
          </a:prstGeom>
          <a:ln>
            <a:prstDash val="lgDash"/>
          </a:ln>
        </p:spPr>
        <p:style>
          <a:lnRef idx="1">
            <a:schemeClr val="dk1"/>
          </a:lnRef>
          <a:fillRef idx="0">
            <a:schemeClr val="dk1"/>
          </a:fillRef>
          <a:effectRef idx="0">
            <a:schemeClr val="dk1"/>
          </a:effectRef>
          <a:fontRef idx="minor">
            <a:schemeClr val="tx1"/>
          </a:fontRef>
        </p:style>
      </p:cxnSp>
      <p:cxnSp>
        <p:nvCxnSpPr>
          <p:cNvPr id="133" name="Gerader Verbinder 132">
            <a:extLst>
              <a:ext uri="{FF2B5EF4-FFF2-40B4-BE49-F238E27FC236}">
                <a16:creationId xmlns:a16="http://schemas.microsoft.com/office/drawing/2014/main" id="{9C33105D-E344-465D-AEF0-1CDE1433865E}"/>
              </a:ext>
            </a:extLst>
          </p:cNvPr>
          <p:cNvCxnSpPr>
            <a:cxnSpLocks/>
          </p:cNvCxnSpPr>
          <p:nvPr/>
        </p:nvCxnSpPr>
        <p:spPr>
          <a:xfrm flipH="1">
            <a:off x="5223558" y="10525403"/>
            <a:ext cx="363072" cy="496968"/>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137" name="Textfeld 136">
            <a:extLst>
              <a:ext uri="{FF2B5EF4-FFF2-40B4-BE49-F238E27FC236}">
                <a16:creationId xmlns:a16="http://schemas.microsoft.com/office/drawing/2014/main" id="{7E8D57E7-8C49-497B-BFAD-68291E6D6C63}"/>
              </a:ext>
            </a:extLst>
          </p:cNvPr>
          <p:cNvSpPr txBox="1"/>
          <p:nvPr/>
        </p:nvSpPr>
        <p:spPr>
          <a:xfrm rot="5400000">
            <a:off x="-510991" y="10775146"/>
            <a:ext cx="2643224" cy="1200842"/>
          </a:xfrm>
          <a:prstGeom prst="rect">
            <a:avLst/>
          </a:prstGeom>
          <a:solidFill>
            <a:schemeClr val="bg1"/>
          </a:solidFill>
          <a:ln>
            <a:noFill/>
          </a:ln>
        </p:spPr>
        <p:txBody>
          <a:bodyPr wrap="none" rtlCol="0">
            <a:spAutoFit/>
          </a:bodyPr>
          <a:lstStyle/>
          <a:p>
            <a:pPr algn="r"/>
            <a:r>
              <a:rPr lang="de-CH" sz="1801" b="1" dirty="0"/>
              <a:t>Berliner 88</a:t>
            </a:r>
          </a:p>
          <a:p>
            <a:pPr algn="r"/>
            <a:r>
              <a:rPr lang="de-CH" sz="1801" dirty="0"/>
              <a:t>Outdoorsolutions | CB</a:t>
            </a:r>
          </a:p>
          <a:p>
            <a:pPr algn="r"/>
            <a:r>
              <a:rPr lang="de-CH" sz="1801" dirty="0"/>
              <a:t>Konstruktionsplan Pfosten</a:t>
            </a:r>
          </a:p>
          <a:p>
            <a:pPr algn="r"/>
            <a:r>
              <a:rPr lang="de-CH" sz="1801" dirty="0"/>
              <a:t>[1:25 auf A3 hoch]</a:t>
            </a:r>
          </a:p>
        </p:txBody>
      </p:sp>
      <p:cxnSp>
        <p:nvCxnSpPr>
          <p:cNvPr id="136" name="Gerader Verbinder 135">
            <a:extLst>
              <a:ext uri="{FF2B5EF4-FFF2-40B4-BE49-F238E27FC236}">
                <a16:creationId xmlns:a16="http://schemas.microsoft.com/office/drawing/2014/main" id="{BE54A6E5-EE3C-40A2-BD9F-1CF2EDA1DB27}"/>
              </a:ext>
            </a:extLst>
          </p:cNvPr>
          <p:cNvCxnSpPr>
            <a:cxnSpLocks/>
          </p:cNvCxnSpPr>
          <p:nvPr/>
        </p:nvCxnSpPr>
        <p:spPr>
          <a:xfrm flipH="1">
            <a:off x="4580997" y="6526671"/>
            <a:ext cx="42594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138" name="Ellipse 137">
            <a:extLst>
              <a:ext uri="{FF2B5EF4-FFF2-40B4-BE49-F238E27FC236}">
                <a16:creationId xmlns:a16="http://schemas.microsoft.com/office/drawing/2014/main" id="{07D7FC51-83E4-423E-8FFE-15216F84778F}"/>
              </a:ext>
            </a:extLst>
          </p:cNvPr>
          <p:cNvSpPr/>
          <p:nvPr/>
        </p:nvSpPr>
        <p:spPr>
          <a:xfrm>
            <a:off x="4987783" y="6521599"/>
            <a:ext cx="36000" cy="36000"/>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39" name="Gerader Verbinder 138">
            <a:extLst>
              <a:ext uri="{FF2B5EF4-FFF2-40B4-BE49-F238E27FC236}">
                <a16:creationId xmlns:a16="http://schemas.microsoft.com/office/drawing/2014/main" id="{262EF78C-3BEF-44E5-B1B7-CCD94E7DC5FD}"/>
              </a:ext>
            </a:extLst>
          </p:cNvPr>
          <p:cNvCxnSpPr>
            <a:cxnSpLocks/>
          </p:cNvCxnSpPr>
          <p:nvPr/>
        </p:nvCxnSpPr>
        <p:spPr>
          <a:xfrm flipH="1">
            <a:off x="4580997" y="6545694"/>
            <a:ext cx="42594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0" name="Gerader Verbinder 139">
            <a:extLst>
              <a:ext uri="{FF2B5EF4-FFF2-40B4-BE49-F238E27FC236}">
                <a16:creationId xmlns:a16="http://schemas.microsoft.com/office/drawing/2014/main" id="{4290EFAA-6C58-4F38-8E2F-C7A80F74EC1E}"/>
              </a:ext>
            </a:extLst>
          </p:cNvPr>
          <p:cNvCxnSpPr>
            <a:cxnSpLocks/>
          </p:cNvCxnSpPr>
          <p:nvPr/>
        </p:nvCxnSpPr>
        <p:spPr>
          <a:xfrm>
            <a:off x="5006941" y="6534234"/>
            <a:ext cx="90510" cy="72279"/>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4" name="Gerader Verbinder 143">
            <a:extLst>
              <a:ext uri="{FF2B5EF4-FFF2-40B4-BE49-F238E27FC236}">
                <a16:creationId xmlns:a16="http://schemas.microsoft.com/office/drawing/2014/main" id="{F4B79D85-59AC-4156-88CA-0A08302FF6FC}"/>
              </a:ext>
            </a:extLst>
          </p:cNvPr>
          <p:cNvCxnSpPr>
            <a:cxnSpLocks/>
            <a:endCxn id="169" idx="1"/>
          </p:cNvCxnSpPr>
          <p:nvPr/>
        </p:nvCxnSpPr>
        <p:spPr>
          <a:xfrm flipH="1" flipV="1">
            <a:off x="5513900" y="7475862"/>
            <a:ext cx="72730" cy="270062"/>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131" name="Textfeld 130">
            <a:extLst>
              <a:ext uri="{FF2B5EF4-FFF2-40B4-BE49-F238E27FC236}">
                <a16:creationId xmlns:a16="http://schemas.microsoft.com/office/drawing/2014/main" id="{E525B1F5-3C59-4B62-B7D5-169EDF564909}"/>
              </a:ext>
            </a:extLst>
          </p:cNvPr>
          <p:cNvSpPr txBox="1"/>
          <p:nvPr/>
        </p:nvSpPr>
        <p:spPr>
          <a:xfrm>
            <a:off x="2341892" y="10809755"/>
            <a:ext cx="333375" cy="369332"/>
          </a:xfrm>
          <a:prstGeom prst="rect">
            <a:avLst/>
          </a:prstGeom>
          <a:noFill/>
        </p:spPr>
        <p:txBody>
          <a:bodyPr wrap="square" rtlCol="0">
            <a:spAutoFit/>
          </a:bodyPr>
          <a:lstStyle/>
          <a:p>
            <a:r>
              <a:rPr lang="de-CH" dirty="0"/>
              <a:t>A</a:t>
            </a:r>
          </a:p>
        </p:txBody>
      </p:sp>
      <p:sp>
        <p:nvSpPr>
          <p:cNvPr id="142" name="Textfeld 141">
            <a:extLst>
              <a:ext uri="{FF2B5EF4-FFF2-40B4-BE49-F238E27FC236}">
                <a16:creationId xmlns:a16="http://schemas.microsoft.com/office/drawing/2014/main" id="{90625D39-53BA-49B2-914F-DAD5136DB0AE}"/>
              </a:ext>
            </a:extLst>
          </p:cNvPr>
          <p:cNvSpPr txBox="1"/>
          <p:nvPr/>
        </p:nvSpPr>
        <p:spPr>
          <a:xfrm>
            <a:off x="2352095" y="6623648"/>
            <a:ext cx="333375" cy="369332"/>
          </a:xfrm>
          <a:prstGeom prst="rect">
            <a:avLst/>
          </a:prstGeom>
          <a:noFill/>
        </p:spPr>
        <p:txBody>
          <a:bodyPr wrap="square" rtlCol="0">
            <a:spAutoFit/>
          </a:bodyPr>
          <a:lstStyle/>
          <a:p>
            <a:r>
              <a:rPr lang="de-CH" dirty="0"/>
              <a:t>B</a:t>
            </a:r>
          </a:p>
        </p:txBody>
      </p:sp>
      <p:sp>
        <p:nvSpPr>
          <p:cNvPr id="143" name="Textfeld 142">
            <a:extLst>
              <a:ext uri="{FF2B5EF4-FFF2-40B4-BE49-F238E27FC236}">
                <a16:creationId xmlns:a16="http://schemas.microsoft.com/office/drawing/2014/main" id="{FCBDBAFD-38AC-4011-8905-74ABD4E6E68A}"/>
              </a:ext>
            </a:extLst>
          </p:cNvPr>
          <p:cNvSpPr txBox="1"/>
          <p:nvPr/>
        </p:nvSpPr>
        <p:spPr>
          <a:xfrm>
            <a:off x="2341545" y="6183404"/>
            <a:ext cx="333375" cy="369332"/>
          </a:xfrm>
          <a:prstGeom prst="rect">
            <a:avLst/>
          </a:prstGeom>
          <a:noFill/>
        </p:spPr>
        <p:txBody>
          <a:bodyPr wrap="square" rtlCol="0">
            <a:spAutoFit/>
          </a:bodyPr>
          <a:lstStyle/>
          <a:p>
            <a:r>
              <a:rPr lang="de-CH" dirty="0"/>
              <a:t>C</a:t>
            </a:r>
          </a:p>
        </p:txBody>
      </p:sp>
      <p:sp>
        <p:nvSpPr>
          <p:cNvPr id="145" name="Textfeld 144">
            <a:extLst>
              <a:ext uri="{FF2B5EF4-FFF2-40B4-BE49-F238E27FC236}">
                <a16:creationId xmlns:a16="http://schemas.microsoft.com/office/drawing/2014/main" id="{B8A231A9-1D60-4526-9BAC-58A9607CD5B1}"/>
              </a:ext>
            </a:extLst>
          </p:cNvPr>
          <p:cNvSpPr txBox="1"/>
          <p:nvPr/>
        </p:nvSpPr>
        <p:spPr>
          <a:xfrm>
            <a:off x="2351051" y="5477573"/>
            <a:ext cx="333375" cy="369332"/>
          </a:xfrm>
          <a:prstGeom prst="rect">
            <a:avLst/>
          </a:prstGeom>
          <a:noFill/>
        </p:spPr>
        <p:txBody>
          <a:bodyPr wrap="square" rtlCol="0">
            <a:spAutoFit/>
          </a:bodyPr>
          <a:lstStyle/>
          <a:p>
            <a:r>
              <a:rPr lang="de-CH" dirty="0"/>
              <a:t>D</a:t>
            </a:r>
          </a:p>
        </p:txBody>
      </p:sp>
      <p:cxnSp>
        <p:nvCxnSpPr>
          <p:cNvPr id="141" name="Gerader Verbinder 140">
            <a:extLst>
              <a:ext uri="{FF2B5EF4-FFF2-40B4-BE49-F238E27FC236}">
                <a16:creationId xmlns:a16="http://schemas.microsoft.com/office/drawing/2014/main" id="{C87BC75D-9856-47CC-9099-C94B89875872}"/>
              </a:ext>
            </a:extLst>
          </p:cNvPr>
          <p:cNvCxnSpPr>
            <a:cxnSpLocks/>
          </p:cNvCxnSpPr>
          <p:nvPr/>
        </p:nvCxnSpPr>
        <p:spPr>
          <a:xfrm flipH="1">
            <a:off x="4392314" y="6452070"/>
            <a:ext cx="190110" cy="180577"/>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Gerader Verbinder 117">
            <a:extLst>
              <a:ext uri="{FF2B5EF4-FFF2-40B4-BE49-F238E27FC236}">
                <a16:creationId xmlns:a16="http://schemas.microsoft.com/office/drawing/2014/main" id="{8D92EE84-6EA1-43EE-B8BB-83A09AFB35B7}"/>
              </a:ext>
            </a:extLst>
          </p:cNvPr>
          <p:cNvCxnSpPr>
            <a:cxnSpLocks/>
          </p:cNvCxnSpPr>
          <p:nvPr/>
        </p:nvCxnSpPr>
        <p:spPr>
          <a:xfrm flipH="1" flipV="1">
            <a:off x="4790186" y="6930714"/>
            <a:ext cx="796444" cy="1432430"/>
          </a:xfrm>
          <a:prstGeom prst="line">
            <a:avLst/>
          </a:prstGeom>
          <a:ln>
            <a:prstDash val="lgDash"/>
          </a:ln>
        </p:spPr>
        <p:style>
          <a:lnRef idx="1">
            <a:schemeClr val="dk1"/>
          </a:lnRef>
          <a:fillRef idx="0">
            <a:schemeClr val="dk1"/>
          </a:fillRef>
          <a:effectRef idx="0">
            <a:schemeClr val="dk1"/>
          </a:effectRef>
          <a:fontRef idx="minor">
            <a:schemeClr val="tx1"/>
          </a:fontRef>
        </p:style>
      </p:cxnSp>
      <p:grpSp>
        <p:nvGrpSpPr>
          <p:cNvPr id="39" name="Gruppieren 38">
            <a:extLst>
              <a:ext uri="{FF2B5EF4-FFF2-40B4-BE49-F238E27FC236}">
                <a16:creationId xmlns:a16="http://schemas.microsoft.com/office/drawing/2014/main" id="{1961C923-1D88-41BA-BC32-5D76707CD641}"/>
              </a:ext>
            </a:extLst>
          </p:cNvPr>
          <p:cNvGrpSpPr/>
          <p:nvPr/>
        </p:nvGrpSpPr>
        <p:grpSpPr>
          <a:xfrm>
            <a:off x="4567463" y="6827659"/>
            <a:ext cx="1027230" cy="644515"/>
            <a:chOff x="3163640" y="6705866"/>
            <a:chExt cx="1027230" cy="644515"/>
          </a:xfrm>
        </p:grpSpPr>
        <p:cxnSp>
          <p:nvCxnSpPr>
            <p:cNvPr id="126" name="Gerader Verbinder 125">
              <a:extLst>
                <a:ext uri="{FF2B5EF4-FFF2-40B4-BE49-F238E27FC236}">
                  <a16:creationId xmlns:a16="http://schemas.microsoft.com/office/drawing/2014/main" id="{D67AE2DF-52E7-4491-88D4-58DAD8456307}"/>
                </a:ext>
              </a:extLst>
            </p:cNvPr>
            <p:cNvCxnSpPr/>
            <p:nvPr/>
          </p:nvCxnSpPr>
          <p:spPr>
            <a:xfrm flipH="1">
              <a:off x="3163640" y="6709263"/>
              <a:ext cx="469364" cy="0"/>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32" name="Gerader Verbinder 131">
              <a:extLst>
                <a:ext uri="{FF2B5EF4-FFF2-40B4-BE49-F238E27FC236}">
                  <a16:creationId xmlns:a16="http://schemas.microsoft.com/office/drawing/2014/main" id="{A502E159-704E-494A-BAD2-C09A96421C5E}"/>
                </a:ext>
              </a:extLst>
            </p:cNvPr>
            <p:cNvCxnSpPr>
              <a:cxnSpLocks/>
            </p:cNvCxnSpPr>
            <p:nvPr/>
          </p:nvCxnSpPr>
          <p:spPr>
            <a:xfrm flipH="1" flipV="1">
              <a:off x="3663535" y="6720921"/>
              <a:ext cx="185739" cy="171196"/>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sp>
          <p:nvSpPr>
            <p:cNvPr id="134" name="Ellipse 133">
              <a:extLst>
                <a:ext uri="{FF2B5EF4-FFF2-40B4-BE49-F238E27FC236}">
                  <a16:creationId xmlns:a16="http://schemas.microsoft.com/office/drawing/2014/main" id="{4AB7B934-A610-4DFC-A65B-293E551F4DCA}"/>
                </a:ext>
              </a:extLst>
            </p:cNvPr>
            <p:cNvSpPr/>
            <p:nvPr/>
          </p:nvSpPr>
          <p:spPr>
            <a:xfrm>
              <a:off x="3633253" y="6705866"/>
              <a:ext cx="36000" cy="36000"/>
            </a:xfrm>
            <a:prstGeom prst="ellipse">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cxnSp>
          <p:nvCxnSpPr>
            <p:cNvPr id="135" name="Gerader Verbinder 134">
              <a:extLst>
                <a:ext uri="{FF2B5EF4-FFF2-40B4-BE49-F238E27FC236}">
                  <a16:creationId xmlns:a16="http://schemas.microsoft.com/office/drawing/2014/main" id="{FE32A982-A370-4D36-A78A-4489ED974D39}"/>
                </a:ext>
              </a:extLst>
            </p:cNvPr>
            <p:cNvCxnSpPr/>
            <p:nvPr/>
          </p:nvCxnSpPr>
          <p:spPr>
            <a:xfrm flipH="1" flipV="1">
              <a:off x="3163640" y="6728286"/>
              <a:ext cx="469364" cy="1562"/>
            </a:xfrm>
            <a:prstGeom prst="line">
              <a:avLst/>
            </a:prstGeom>
            <a:ln w="127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149" name="Gruppieren 148">
              <a:extLst>
                <a:ext uri="{FF2B5EF4-FFF2-40B4-BE49-F238E27FC236}">
                  <a16:creationId xmlns:a16="http://schemas.microsoft.com/office/drawing/2014/main" id="{6D889A00-5906-41EA-8C21-AF93AE542DBD}"/>
                </a:ext>
              </a:extLst>
            </p:cNvPr>
            <p:cNvGrpSpPr/>
            <p:nvPr/>
          </p:nvGrpSpPr>
          <p:grpSpPr>
            <a:xfrm rot="17100000">
              <a:off x="3769248" y="6928759"/>
              <a:ext cx="423851" cy="419393"/>
              <a:chOff x="1807727" y="4566326"/>
              <a:chExt cx="423851" cy="419393"/>
            </a:xfrm>
          </p:grpSpPr>
          <p:grpSp>
            <p:nvGrpSpPr>
              <p:cNvPr id="151" name="Gruppieren 150">
                <a:extLst>
                  <a:ext uri="{FF2B5EF4-FFF2-40B4-BE49-F238E27FC236}">
                    <a16:creationId xmlns:a16="http://schemas.microsoft.com/office/drawing/2014/main" id="{BAA83298-F619-4279-B8E6-383989D79C88}"/>
                  </a:ext>
                </a:extLst>
              </p:cNvPr>
              <p:cNvGrpSpPr/>
              <p:nvPr/>
            </p:nvGrpSpPr>
            <p:grpSpPr>
              <a:xfrm rot="8651750">
                <a:off x="1807727" y="4898886"/>
                <a:ext cx="112962" cy="86833"/>
                <a:chOff x="1580829" y="5218850"/>
                <a:chExt cx="189409" cy="120395"/>
              </a:xfrm>
            </p:grpSpPr>
            <p:sp>
              <p:nvSpPr>
                <p:cNvPr id="168" name="Ellipse 167">
                  <a:extLst>
                    <a:ext uri="{FF2B5EF4-FFF2-40B4-BE49-F238E27FC236}">
                      <a16:creationId xmlns:a16="http://schemas.microsoft.com/office/drawing/2014/main" id="{7E93D95B-1478-49E9-BA1F-831967736D35}"/>
                    </a:ext>
                  </a:extLst>
                </p:cNvPr>
                <p:cNvSpPr/>
                <p:nvPr/>
              </p:nvSpPr>
              <p:spPr>
                <a:xfrm>
                  <a:off x="1580829" y="5243032"/>
                  <a:ext cx="78365" cy="7202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9" name="Bogen 168">
                  <a:extLst>
                    <a:ext uri="{FF2B5EF4-FFF2-40B4-BE49-F238E27FC236}">
                      <a16:creationId xmlns:a16="http://schemas.microsoft.com/office/drawing/2014/main" id="{1933826E-2862-4116-B881-1B44618153E0}"/>
                    </a:ext>
                  </a:extLst>
                </p:cNvPr>
                <p:cNvSpPr/>
                <p:nvPr/>
              </p:nvSpPr>
              <p:spPr>
                <a:xfrm rot="415380">
                  <a:off x="1661291" y="5218850"/>
                  <a:ext cx="108947" cy="120395"/>
                </a:xfrm>
                <a:prstGeom prst="arc">
                  <a:avLst>
                    <a:gd name="adj1" fmla="val 10447432"/>
                    <a:gd name="adj2" fmla="val 4389730"/>
                  </a:avLst>
                </a:prstGeom>
                <a:noFill/>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grpSp>
            <p:nvGrpSpPr>
              <p:cNvPr id="152" name="Gruppieren 151">
                <a:extLst>
                  <a:ext uri="{FF2B5EF4-FFF2-40B4-BE49-F238E27FC236}">
                    <a16:creationId xmlns:a16="http://schemas.microsoft.com/office/drawing/2014/main" id="{F8D2EA08-E93F-4EC8-B8D4-5B2062C01F08}"/>
                  </a:ext>
                </a:extLst>
              </p:cNvPr>
              <p:cNvGrpSpPr/>
              <p:nvPr/>
            </p:nvGrpSpPr>
            <p:grpSpPr>
              <a:xfrm rot="19542803">
                <a:off x="2118616" y="4566326"/>
                <a:ext cx="112962" cy="86833"/>
                <a:chOff x="1580829" y="5218850"/>
                <a:chExt cx="189409" cy="120395"/>
              </a:xfrm>
            </p:grpSpPr>
            <p:sp>
              <p:nvSpPr>
                <p:cNvPr id="166" name="Ellipse 165">
                  <a:extLst>
                    <a:ext uri="{FF2B5EF4-FFF2-40B4-BE49-F238E27FC236}">
                      <a16:creationId xmlns:a16="http://schemas.microsoft.com/office/drawing/2014/main" id="{617D4400-139B-4182-92D7-2848A44E1092}"/>
                    </a:ext>
                  </a:extLst>
                </p:cNvPr>
                <p:cNvSpPr/>
                <p:nvPr/>
              </p:nvSpPr>
              <p:spPr>
                <a:xfrm>
                  <a:off x="1580829" y="5243032"/>
                  <a:ext cx="78365" cy="72029"/>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7" name="Bogen 166">
                  <a:extLst>
                    <a:ext uri="{FF2B5EF4-FFF2-40B4-BE49-F238E27FC236}">
                      <a16:creationId xmlns:a16="http://schemas.microsoft.com/office/drawing/2014/main" id="{723A43CB-3B15-4431-894C-667A35E89FC5}"/>
                    </a:ext>
                  </a:extLst>
                </p:cNvPr>
                <p:cNvSpPr/>
                <p:nvPr/>
              </p:nvSpPr>
              <p:spPr>
                <a:xfrm rot="415380">
                  <a:off x="1661291" y="5218850"/>
                  <a:ext cx="108947" cy="120395"/>
                </a:xfrm>
                <a:prstGeom prst="arc">
                  <a:avLst>
                    <a:gd name="adj1" fmla="val 10447432"/>
                    <a:gd name="adj2" fmla="val 4389730"/>
                  </a:avLst>
                </a:prstGeom>
                <a:noFill/>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dirty="0"/>
                </a:p>
              </p:txBody>
            </p:sp>
          </p:grpSp>
          <p:cxnSp>
            <p:nvCxnSpPr>
              <p:cNvPr id="153" name="Gerader Verbinder 152">
                <a:extLst>
                  <a:ext uri="{FF2B5EF4-FFF2-40B4-BE49-F238E27FC236}">
                    <a16:creationId xmlns:a16="http://schemas.microsoft.com/office/drawing/2014/main" id="{D99AF274-6862-42C9-9272-59F321438732}"/>
                  </a:ext>
                </a:extLst>
              </p:cNvPr>
              <p:cNvCxnSpPr/>
              <p:nvPr/>
            </p:nvCxnSpPr>
            <p:spPr>
              <a:xfrm flipH="1">
                <a:off x="1890012" y="4631951"/>
                <a:ext cx="256101" cy="29059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54" name="Gerader Verbinder 153">
                <a:extLst>
                  <a:ext uri="{FF2B5EF4-FFF2-40B4-BE49-F238E27FC236}">
                    <a16:creationId xmlns:a16="http://schemas.microsoft.com/office/drawing/2014/main" id="{464E2E59-C19A-48A6-81FD-EB3DD01D7D00}"/>
                  </a:ext>
                </a:extLst>
              </p:cNvPr>
              <p:cNvCxnSpPr/>
              <p:nvPr/>
            </p:nvCxnSpPr>
            <p:spPr>
              <a:xfrm>
                <a:off x="2071496" y="4619893"/>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5" name="Gerader Verbinder 154">
                <a:extLst>
                  <a:ext uri="{FF2B5EF4-FFF2-40B4-BE49-F238E27FC236}">
                    <a16:creationId xmlns:a16="http://schemas.microsoft.com/office/drawing/2014/main" id="{1345CC73-AAB7-4740-B26B-38DAADEEA453}"/>
                  </a:ext>
                </a:extLst>
              </p:cNvPr>
              <p:cNvCxnSpPr/>
              <p:nvPr/>
            </p:nvCxnSpPr>
            <p:spPr>
              <a:xfrm>
                <a:off x="2081037" y="4603418"/>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6" name="Gruppieren 155">
                <a:extLst>
                  <a:ext uri="{FF2B5EF4-FFF2-40B4-BE49-F238E27FC236}">
                    <a16:creationId xmlns:a16="http://schemas.microsoft.com/office/drawing/2014/main" id="{A614472A-49C7-48C5-B6FA-FA0DC739908D}"/>
                  </a:ext>
                </a:extLst>
              </p:cNvPr>
              <p:cNvGrpSpPr/>
              <p:nvPr/>
            </p:nvGrpSpPr>
            <p:grpSpPr>
              <a:xfrm rot="2482961">
                <a:off x="1942744" y="4731177"/>
                <a:ext cx="88106" cy="155510"/>
                <a:chOff x="1438275" y="4690333"/>
                <a:chExt cx="88106" cy="155510"/>
              </a:xfrm>
            </p:grpSpPr>
            <p:sp>
              <p:nvSpPr>
                <p:cNvPr id="159" name="Trapezoid 158">
                  <a:extLst>
                    <a:ext uri="{FF2B5EF4-FFF2-40B4-BE49-F238E27FC236}">
                      <a16:creationId xmlns:a16="http://schemas.microsoft.com/office/drawing/2014/main" id="{F887AB80-B597-4A0D-9002-082A0E5AE96E}"/>
                    </a:ext>
                  </a:extLst>
                </p:cNvPr>
                <p:cNvSpPr/>
                <p:nvPr/>
              </p:nvSpPr>
              <p:spPr>
                <a:xfrm>
                  <a:off x="1438275" y="4739300"/>
                  <a:ext cx="88106" cy="106543"/>
                </a:xfrm>
                <a:prstGeom prst="trapezoi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0" name="Abgerundetes Rechteck 44">
                  <a:extLst>
                    <a:ext uri="{FF2B5EF4-FFF2-40B4-BE49-F238E27FC236}">
                      <a16:creationId xmlns:a16="http://schemas.microsoft.com/office/drawing/2014/main" id="{ACA899C4-FBC1-40A0-9B28-7C47143B44DE}"/>
                    </a:ext>
                  </a:extLst>
                </p:cNvPr>
                <p:cNvSpPr/>
                <p:nvPr/>
              </p:nvSpPr>
              <p:spPr>
                <a:xfrm>
                  <a:off x="1438275" y="4690333"/>
                  <a:ext cx="88106" cy="4571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cxnSp>
            <p:nvCxnSpPr>
              <p:cNvPr id="157" name="Gerader Verbinder 156">
                <a:extLst>
                  <a:ext uri="{FF2B5EF4-FFF2-40B4-BE49-F238E27FC236}">
                    <a16:creationId xmlns:a16="http://schemas.microsoft.com/office/drawing/2014/main" id="{927A6328-782D-4EB7-9E61-D8E0C593033D}"/>
                  </a:ext>
                </a:extLst>
              </p:cNvPr>
              <p:cNvCxnSpPr/>
              <p:nvPr/>
            </p:nvCxnSpPr>
            <p:spPr>
              <a:xfrm>
                <a:off x="2071254" y="4625004"/>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Gerader Verbinder 157">
                <a:extLst>
                  <a:ext uri="{FF2B5EF4-FFF2-40B4-BE49-F238E27FC236}">
                    <a16:creationId xmlns:a16="http://schemas.microsoft.com/office/drawing/2014/main" id="{DB7B138F-FAED-4436-B5DF-F918936D3736}"/>
                  </a:ext>
                </a:extLst>
              </p:cNvPr>
              <p:cNvCxnSpPr/>
              <p:nvPr/>
            </p:nvCxnSpPr>
            <p:spPr>
              <a:xfrm>
                <a:off x="2080795" y="4608529"/>
                <a:ext cx="46387" cy="173831"/>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1699889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582</Words>
  <Application>Microsoft Office PowerPoint</Application>
  <PresentationFormat>A3-Papier (297 x 420 mm)</PresentationFormat>
  <Paragraphs>116</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Customer</dc:creator>
  <cp:lastModifiedBy>Baeriswyl Christof</cp:lastModifiedBy>
  <cp:revision>265</cp:revision>
  <cp:lastPrinted>2018-07-05T13:29:24Z</cp:lastPrinted>
  <dcterms:created xsi:type="dcterms:W3CDTF">2017-08-23T18:12:03Z</dcterms:created>
  <dcterms:modified xsi:type="dcterms:W3CDTF">2018-07-05T19:36:59Z</dcterms:modified>
</cp:coreProperties>
</file>