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601200" cy="12801600" type="A3"/>
  <p:notesSz cx="9942513" cy="14371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C10"/>
    <a:srgbClr val="F99707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>
        <p:scale>
          <a:sx n="100" d="100"/>
          <a:sy n="100" d="100"/>
        </p:scale>
        <p:origin x="2040" y="-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61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61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0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32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93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94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50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56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293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332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81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826E9-1EB0-4A15-A906-BA1DE0EE3BC0}" type="datetimeFigureOut">
              <a:rPr lang="de-DE" smtClean="0"/>
              <a:t>20.10.2020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CE03-925F-46DD-BEE6-A407DA4C3F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7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apezoid 9"/>
          <p:cNvSpPr/>
          <p:nvPr/>
        </p:nvSpPr>
        <p:spPr>
          <a:xfrm>
            <a:off x="4403162" y="3518213"/>
            <a:ext cx="504000" cy="5279377"/>
          </a:xfrm>
          <a:prstGeom prst="trapezoid">
            <a:avLst>
              <a:gd name="adj" fmla="val 148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reihandform 11"/>
          <p:cNvSpPr/>
          <p:nvPr/>
        </p:nvSpPr>
        <p:spPr>
          <a:xfrm>
            <a:off x="4193201" y="10495362"/>
            <a:ext cx="904875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Freihandform 12"/>
          <p:cNvSpPr/>
          <p:nvPr/>
        </p:nvSpPr>
        <p:spPr>
          <a:xfrm>
            <a:off x="4202725" y="10544984"/>
            <a:ext cx="904875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Trapezoid 19"/>
          <p:cNvSpPr/>
          <p:nvPr/>
        </p:nvSpPr>
        <p:spPr>
          <a:xfrm flipV="1">
            <a:off x="3452694" y="11933904"/>
            <a:ext cx="2472844" cy="585588"/>
          </a:xfrm>
          <a:prstGeom prst="trapezoid">
            <a:avLst>
              <a:gd name="adj" fmla="val 68375"/>
            </a:avLst>
          </a:prstGeom>
          <a:pattFill prst="wdUp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" name="Gerader Verbinder 18"/>
          <p:cNvCxnSpPr>
            <a:cxnSpLocks/>
          </p:cNvCxnSpPr>
          <p:nvPr/>
        </p:nvCxnSpPr>
        <p:spPr>
          <a:xfrm>
            <a:off x="3452694" y="11933904"/>
            <a:ext cx="2472844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/>
          <p:cNvGrpSpPr/>
          <p:nvPr/>
        </p:nvGrpSpPr>
        <p:grpSpPr>
          <a:xfrm>
            <a:off x="2581433" y="4723246"/>
            <a:ext cx="1367739" cy="261610"/>
            <a:chOff x="498633" y="2059952"/>
            <a:chExt cx="1367739" cy="261610"/>
          </a:xfrm>
        </p:grpSpPr>
        <p:cxnSp>
          <p:nvCxnSpPr>
            <p:cNvPr id="22" name="Gerader Verbinder 21"/>
            <p:cNvCxnSpPr/>
            <p:nvPr/>
          </p:nvCxnSpPr>
          <p:spPr>
            <a:xfrm>
              <a:off x="498633" y="229598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/>
            <p:cNvGrpSpPr/>
            <p:nvPr/>
          </p:nvGrpSpPr>
          <p:grpSpPr>
            <a:xfrm>
              <a:off x="529249" y="2059952"/>
              <a:ext cx="1337123" cy="261610"/>
              <a:chOff x="1119187" y="2059952"/>
              <a:chExt cx="1337123" cy="261610"/>
            </a:xfrm>
          </p:grpSpPr>
          <p:sp>
            <p:nvSpPr>
              <p:cNvPr id="23" name="Gleichschenkliges Dreieck 22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1293812" y="2059952"/>
                <a:ext cx="116249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5.70m (E + 1.5m)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31" name="Gruppieren 30"/>
          <p:cNvGrpSpPr/>
          <p:nvPr/>
        </p:nvGrpSpPr>
        <p:grpSpPr>
          <a:xfrm>
            <a:off x="2581434" y="11698484"/>
            <a:ext cx="1838779" cy="261610"/>
            <a:chOff x="1088571" y="2059952"/>
            <a:chExt cx="1838779" cy="261610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1088571" y="2295984"/>
              <a:ext cx="1838779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uppieren 32"/>
            <p:cNvGrpSpPr/>
            <p:nvPr/>
          </p:nvGrpSpPr>
          <p:grpSpPr>
            <a:xfrm>
              <a:off x="1119187" y="2059952"/>
              <a:ext cx="651037" cy="261610"/>
              <a:chOff x="1119187" y="2059952"/>
              <a:chExt cx="651037" cy="261610"/>
            </a:xfrm>
          </p:grpSpPr>
          <p:sp>
            <p:nvSpPr>
              <p:cNvPr id="34" name="Gleichschenkliges Dreieck 33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1293812" y="2059952"/>
                <a:ext cx="476412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0.0m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41" name="Textfeld 40"/>
          <p:cNvSpPr txBox="1"/>
          <p:nvPr/>
        </p:nvSpPr>
        <p:spPr>
          <a:xfrm>
            <a:off x="442515" y="368005"/>
            <a:ext cx="2298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u="sng" dirty="0"/>
              <a:t>Mast</a:t>
            </a:r>
          </a:p>
          <a:p>
            <a:r>
              <a:rPr lang="de-CH" dirty="0"/>
              <a:t>0° in eine Firstrichtung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2581433" y="4007117"/>
            <a:ext cx="1332000" cy="261610"/>
            <a:chOff x="498633" y="2406012"/>
            <a:chExt cx="1332000" cy="261610"/>
          </a:xfrm>
        </p:grpSpPr>
        <p:cxnSp>
          <p:nvCxnSpPr>
            <p:cNvPr id="48" name="Gerader Verbinder 47"/>
            <p:cNvCxnSpPr/>
            <p:nvPr/>
          </p:nvCxnSpPr>
          <p:spPr>
            <a:xfrm>
              <a:off x="498633" y="264204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uppieren 48"/>
            <p:cNvGrpSpPr/>
            <p:nvPr/>
          </p:nvGrpSpPr>
          <p:grpSpPr>
            <a:xfrm>
              <a:off x="529249" y="2406012"/>
              <a:ext cx="723173" cy="261610"/>
              <a:chOff x="1119187" y="2059952"/>
              <a:chExt cx="723173" cy="261610"/>
            </a:xfrm>
          </p:grpSpPr>
          <p:sp>
            <p:nvSpPr>
              <p:cNvPr id="50" name="Gleichschenkliges Dreieck 49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1293812" y="2059952"/>
                <a:ext cx="54854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6.00m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1E2C10E-B94E-46DD-958C-BDD316BA0FAC}"/>
              </a:ext>
            </a:extLst>
          </p:cNvPr>
          <p:cNvGrpSpPr/>
          <p:nvPr/>
        </p:nvGrpSpPr>
        <p:grpSpPr>
          <a:xfrm>
            <a:off x="4284444" y="4051815"/>
            <a:ext cx="565981" cy="539864"/>
            <a:chOff x="4284444" y="3466031"/>
            <a:chExt cx="565981" cy="539864"/>
          </a:xfrm>
        </p:grpSpPr>
        <p:cxnSp>
          <p:nvCxnSpPr>
            <p:cNvPr id="62" name="Gerader Verbinder 61"/>
            <p:cNvCxnSpPr/>
            <p:nvPr/>
          </p:nvCxnSpPr>
          <p:spPr>
            <a:xfrm flipH="1">
              <a:off x="4469425" y="3471103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 flipH="1">
              <a:off x="4419353" y="3492584"/>
              <a:ext cx="33388" cy="94457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/>
            <p:cNvSpPr/>
            <p:nvPr/>
          </p:nvSpPr>
          <p:spPr>
            <a:xfrm>
              <a:off x="4450938" y="3466031"/>
              <a:ext cx="36000" cy="36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65" name="Gerader Verbinder 64"/>
            <p:cNvCxnSpPr/>
            <p:nvPr/>
          </p:nvCxnSpPr>
          <p:spPr>
            <a:xfrm flipH="1">
              <a:off x="4469425" y="3490126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2"/>
            <p:cNvGrpSpPr/>
            <p:nvPr/>
          </p:nvGrpSpPr>
          <p:grpSpPr>
            <a:xfrm rot="834832">
              <a:off x="4284444" y="3561756"/>
              <a:ext cx="113372" cy="444139"/>
              <a:chOff x="2515570" y="2939932"/>
              <a:chExt cx="113372" cy="444139"/>
            </a:xfrm>
          </p:grpSpPr>
          <p:grpSp>
            <p:nvGrpSpPr>
              <p:cNvPr id="21" name="Gruppieren 20"/>
              <p:cNvGrpSpPr/>
              <p:nvPr/>
            </p:nvGrpSpPr>
            <p:grpSpPr>
              <a:xfrm>
                <a:off x="2531986" y="2939932"/>
                <a:ext cx="96956" cy="128587"/>
                <a:chOff x="3121924" y="2939932"/>
                <a:chExt cx="96956" cy="128587"/>
              </a:xfrm>
            </p:grpSpPr>
            <p:sp>
              <p:nvSpPr>
                <p:cNvPr id="66" name="Abgerundetes Rechteck 65"/>
                <p:cNvSpPr/>
                <p:nvPr/>
              </p:nvSpPr>
              <p:spPr>
                <a:xfrm rot="16836570">
                  <a:off x="3115210" y="2964850"/>
                  <a:ext cx="128587" cy="78752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8" name="Abgerundetes Rechteck 17"/>
                <p:cNvSpPr/>
                <p:nvPr/>
              </p:nvSpPr>
              <p:spPr>
                <a:xfrm rot="16905831">
                  <a:off x="3103924" y="2981385"/>
                  <a:ext cx="72000" cy="36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cxnSp>
            <p:nvCxnSpPr>
              <p:cNvPr id="69" name="Gerader Verbinder 68"/>
              <p:cNvCxnSpPr>
                <a:cxnSpLocks/>
                <a:stCxn id="66" idx="1"/>
              </p:cNvCxnSpPr>
              <p:nvPr/>
            </p:nvCxnSpPr>
            <p:spPr>
              <a:xfrm rot="20765168" flipH="1">
                <a:off x="2515570" y="3075006"/>
                <a:ext cx="100797" cy="30906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B4CA3B78-C0E5-4DE4-87CC-F77DF9228983}"/>
              </a:ext>
            </a:extLst>
          </p:cNvPr>
          <p:cNvGrpSpPr/>
          <p:nvPr/>
        </p:nvGrpSpPr>
        <p:grpSpPr>
          <a:xfrm>
            <a:off x="4424183" y="6390926"/>
            <a:ext cx="645390" cy="198585"/>
            <a:chOff x="4424183" y="7221050"/>
            <a:chExt cx="645390" cy="198585"/>
          </a:xfrm>
        </p:grpSpPr>
        <p:cxnSp>
          <p:nvCxnSpPr>
            <p:cNvPr id="137" name="Gerader Verbinder 136"/>
            <p:cNvCxnSpPr/>
            <p:nvPr/>
          </p:nvCxnSpPr>
          <p:spPr>
            <a:xfrm flipH="1">
              <a:off x="4424183" y="7226122"/>
              <a:ext cx="469364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r Verbinder 137"/>
            <p:cNvCxnSpPr>
              <a:cxnSpLocks/>
            </p:cNvCxnSpPr>
            <p:nvPr/>
          </p:nvCxnSpPr>
          <p:spPr>
            <a:xfrm>
              <a:off x="4886186" y="7241360"/>
              <a:ext cx="183387" cy="178275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Ellipse 138"/>
            <p:cNvSpPr/>
            <p:nvPr/>
          </p:nvSpPr>
          <p:spPr>
            <a:xfrm>
              <a:off x="4874286" y="7221050"/>
              <a:ext cx="36000" cy="36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40" name="Gerader Verbinder 139"/>
            <p:cNvCxnSpPr/>
            <p:nvPr/>
          </p:nvCxnSpPr>
          <p:spPr>
            <a:xfrm flipH="1" flipV="1">
              <a:off x="4424183" y="7245145"/>
              <a:ext cx="469364" cy="1562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uppieren 178"/>
          <p:cNvGrpSpPr/>
          <p:nvPr/>
        </p:nvGrpSpPr>
        <p:grpSpPr>
          <a:xfrm>
            <a:off x="2581433" y="11031766"/>
            <a:ext cx="1332000" cy="261610"/>
            <a:chOff x="498633" y="5050768"/>
            <a:chExt cx="1332000" cy="261610"/>
          </a:xfrm>
        </p:grpSpPr>
        <p:cxnSp>
          <p:nvCxnSpPr>
            <p:cNvPr id="180" name="Gerader Verbinder 179"/>
            <p:cNvCxnSpPr/>
            <p:nvPr/>
          </p:nvCxnSpPr>
          <p:spPr>
            <a:xfrm>
              <a:off x="498633" y="5286800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uppieren 180"/>
            <p:cNvGrpSpPr/>
            <p:nvPr/>
          </p:nvGrpSpPr>
          <p:grpSpPr>
            <a:xfrm>
              <a:off x="529249" y="5050768"/>
              <a:ext cx="651037" cy="261610"/>
              <a:chOff x="1119187" y="2059952"/>
              <a:chExt cx="651037" cy="261610"/>
            </a:xfrm>
          </p:grpSpPr>
          <p:sp>
            <p:nvSpPr>
              <p:cNvPr id="182" name="Gleichschenkliges Dreieck 181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Textfeld 182"/>
              <p:cNvSpPr txBox="1"/>
              <p:nvPr/>
            </p:nvSpPr>
            <p:spPr>
              <a:xfrm>
                <a:off x="1293812" y="2059952"/>
                <a:ext cx="476412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0.7m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89" name="Gruppieren 188"/>
          <p:cNvGrpSpPr/>
          <p:nvPr/>
        </p:nvGrpSpPr>
        <p:grpSpPr>
          <a:xfrm>
            <a:off x="2581433" y="12182413"/>
            <a:ext cx="1332000" cy="261610"/>
            <a:chOff x="498633" y="5050768"/>
            <a:chExt cx="1332000" cy="261610"/>
          </a:xfrm>
        </p:grpSpPr>
        <p:cxnSp>
          <p:nvCxnSpPr>
            <p:cNvPr id="190" name="Gerader Verbinder 189"/>
            <p:cNvCxnSpPr/>
            <p:nvPr/>
          </p:nvCxnSpPr>
          <p:spPr>
            <a:xfrm>
              <a:off x="498633" y="5286800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1" name="Gruppieren 190"/>
            <p:cNvGrpSpPr/>
            <p:nvPr/>
          </p:nvGrpSpPr>
          <p:grpSpPr>
            <a:xfrm>
              <a:off x="529249" y="5050768"/>
              <a:ext cx="694319" cy="261610"/>
              <a:chOff x="1119187" y="2059952"/>
              <a:chExt cx="694319" cy="261610"/>
            </a:xfrm>
          </p:grpSpPr>
          <p:sp>
            <p:nvSpPr>
              <p:cNvPr id="192" name="Gleichschenkliges Dreieck 191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3" name="Textfeld 192"/>
              <p:cNvSpPr txBox="1"/>
              <p:nvPr/>
            </p:nvSpPr>
            <p:spPr>
              <a:xfrm>
                <a:off x="1293812" y="2059952"/>
                <a:ext cx="519694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-0.5m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94" name="Bogen 193"/>
          <p:cNvSpPr/>
          <p:nvPr/>
        </p:nvSpPr>
        <p:spPr>
          <a:xfrm>
            <a:off x="4455631" y="3298371"/>
            <a:ext cx="391428" cy="142959"/>
          </a:xfrm>
          <a:prstGeom prst="arc">
            <a:avLst>
              <a:gd name="adj1" fmla="val 18823618"/>
              <a:gd name="adj2" fmla="val 11803980"/>
            </a:avLst>
          </a:prstGeom>
          <a:ln w="12700">
            <a:solidFill>
              <a:schemeClr val="tx1"/>
            </a:solidFill>
            <a:headEnd type="triangl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557942" y="1037339"/>
            <a:ext cx="3466748" cy="1143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PSA Sicherungsseil (0°)</a:t>
            </a:r>
          </a:p>
          <a:p>
            <a:r>
              <a:rPr lang="de-CH" sz="1100" dirty="0"/>
              <a:t>1x Rundschlinge WLL 1t L1m mit Kettenglied. Seil 10m 33kN mit je einem Achterknoten ins Kettenglied einhängen, ebenfalls in das Kettenglied des Arbeitsseiles (redundante Basisverankerung).</a:t>
            </a:r>
          </a:p>
          <a:p>
            <a:r>
              <a:rPr lang="de-CH" sz="1100" u="sng" dirty="0"/>
              <a:t>PSA Arbeitsseil (0°)</a:t>
            </a:r>
          </a:p>
          <a:p>
            <a:r>
              <a:rPr lang="de-CH" sz="1100" dirty="0"/>
              <a:t>Wie PSA Sicherungsseil.</a:t>
            </a:r>
          </a:p>
          <a:p>
            <a:endParaRPr lang="de-CH" sz="1100" dirty="0"/>
          </a:p>
          <a:p>
            <a:r>
              <a:rPr lang="de-CH" sz="1100" u="sng" dirty="0"/>
              <a:t>Abspannseile Mast (36, 108, 180, 252, 324°)</a:t>
            </a:r>
          </a:p>
          <a:p>
            <a:r>
              <a:rPr lang="de-CH" sz="1100" dirty="0"/>
              <a:t>5x 20m 33kN: Mastwurf in die Mitte des Seiles. </a:t>
            </a:r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Umlenkung Tuchaufzugseile (108, 324°)</a:t>
            </a:r>
          </a:p>
          <a:p>
            <a:r>
              <a:rPr lang="de-CH" sz="1100" dirty="0"/>
              <a:t>2x Rundschlinge WLL 1t L1m mit Karabiner und Umlenkrolle. Die beiden Tuchaufzugseile werden hier umgelenkt.</a:t>
            </a:r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Hilfsseil Posten (0, 72, 144, 216, 288°)</a:t>
            </a:r>
          </a:p>
          <a:p>
            <a:r>
              <a:rPr lang="de-DE" sz="1100" dirty="0"/>
              <a:t>5x </a:t>
            </a:r>
            <a:r>
              <a:rPr lang="de-DE" sz="1100" dirty="0" err="1"/>
              <a:t>Statikseil</a:t>
            </a:r>
            <a:r>
              <a:rPr lang="de-DE" sz="1100" dirty="0"/>
              <a:t> 16kN 15m mit einem Achter am einen Ende um den Masten schlingen und mit einem Kettenglied 6mm als zulaufende Schlinge anschlagen. Später kann das </a:t>
            </a:r>
            <a:r>
              <a:rPr lang="de-DE" sz="1100" dirty="0" err="1"/>
              <a:t>Rapidglied</a:t>
            </a:r>
            <a:r>
              <a:rPr lang="de-DE" sz="1100" dirty="0"/>
              <a:t> im </a:t>
            </a:r>
            <a:r>
              <a:rPr lang="de-DE" sz="1100" dirty="0" err="1"/>
              <a:t>Blachentuch</a:t>
            </a:r>
            <a:r>
              <a:rPr lang="de-DE" sz="1100" dirty="0"/>
              <a:t> eingehängt werden fürs Rausziehen der Blache.</a:t>
            </a:r>
          </a:p>
          <a:p>
            <a:endParaRPr lang="de-CH" sz="1100" u="sng" dirty="0"/>
          </a:p>
          <a:p>
            <a:r>
              <a:rPr lang="de-CH" sz="1100" u="sng" dirty="0"/>
              <a:t>Firstspannsets (0, 72, 144, 216, 288°)</a:t>
            </a:r>
          </a:p>
          <a:p>
            <a:r>
              <a:rPr lang="de-CH" sz="1100" dirty="0"/>
              <a:t>5x Rundschlinge WLL 2t L1.5m als zulaufende Schlinge (eventuell mehrmals, sodass die Schlinge kurz/eng wird), in den vom Pfosten ein  Zurrgurt WLL 2t 12m eingehängt wird. Achsmass 5*1.55 = 7.75m</a:t>
            </a:r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Karabinerkranz (130°, 180°, 220°)</a:t>
            </a:r>
          </a:p>
          <a:p>
            <a:r>
              <a:rPr lang="de-CH" sz="1100" dirty="0"/>
              <a:t>1x Umreifungsgurt WLL 2.5t worin 3 Twist-Lock-Karabiner eingebunden sind</a:t>
            </a:r>
          </a:p>
        </p:txBody>
      </p:sp>
      <p:sp>
        <p:nvSpPr>
          <p:cNvPr id="242" name="Textfeld 241">
            <a:extLst>
              <a:ext uri="{FF2B5EF4-FFF2-40B4-BE49-F238E27FC236}">
                <a16:creationId xmlns:a16="http://schemas.microsoft.com/office/drawing/2014/main" id="{71904513-5660-4FA9-BEF2-6DC6F25E9BB3}"/>
              </a:ext>
            </a:extLst>
          </p:cNvPr>
          <p:cNvSpPr txBox="1"/>
          <p:nvPr/>
        </p:nvSpPr>
        <p:spPr>
          <a:xfrm rot="5400000">
            <a:off x="-523174" y="10760994"/>
            <a:ext cx="2667590" cy="1200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de-CH" sz="1801" b="1" dirty="0"/>
              <a:t>5-First 75 OS</a:t>
            </a:r>
          </a:p>
          <a:p>
            <a:pPr algn="r"/>
            <a:r>
              <a:rPr lang="de-CH" sz="1801" dirty="0"/>
              <a:t>Outdoorsolutions | CB+DB</a:t>
            </a:r>
          </a:p>
          <a:p>
            <a:pPr algn="r"/>
            <a:r>
              <a:rPr lang="de-CH" sz="1801" dirty="0"/>
              <a:t>Konstruktionsplan Mast</a:t>
            </a:r>
          </a:p>
          <a:p>
            <a:pPr algn="r"/>
            <a:r>
              <a:rPr lang="de-CH" sz="1801" dirty="0"/>
              <a:t>[1:25 auf A3 hoch]</a:t>
            </a:r>
          </a:p>
        </p:txBody>
      </p:sp>
      <p:sp>
        <p:nvSpPr>
          <p:cNvPr id="11" name="Trapezoid 10"/>
          <p:cNvSpPr/>
          <p:nvPr/>
        </p:nvSpPr>
        <p:spPr>
          <a:xfrm>
            <a:off x="4295162" y="10590674"/>
            <a:ext cx="720000" cy="1819150"/>
          </a:xfrm>
          <a:prstGeom prst="trapezoid">
            <a:avLst>
              <a:gd name="adj" fmla="val 40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Abgerundetes Rechteck 165"/>
          <p:cNvSpPr/>
          <p:nvPr/>
        </p:nvSpPr>
        <p:spPr>
          <a:xfrm rot="5451072" flipH="1">
            <a:off x="4978777" y="11236226"/>
            <a:ext cx="128587" cy="8197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7" name="Abgerundetes Rechteck 166"/>
          <p:cNvSpPr/>
          <p:nvPr/>
        </p:nvSpPr>
        <p:spPr>
          <a:xfrm rot="5381811" flipH="1">
            <a:off x="5048412" y="11261920"/>
            <a:ext cx="72000" cy="3747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 rot="10800000">
            <a:off x="4221491" y="11211157"/>
            <a:ext cx="91881" cy="128587"/>
            <a:chOff x="2379551" y="3923768"/>
            <a:chExt cx="101069" cy="128587"/>
          </a:xfrm>
        </p:grpSpPr>
        <p:sp>
          <p:nvSpPr>
            <p:cNvPr id="169" name="Abgerundetes Rechteck 168"/>
            <p:cNvSpPr/>
            <p:nvPr/>
          </p:nvSpPr>
          <p:spPr>
            <a:xfrm rot="5451072" flipH="1">
              <a:off x="2356247" y="3947072"/>
              <a:ext cx="128587" cy="8197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Abgerundetes Rechteck 169"/>
            <p:cNvSpPr/>
            <p:nvPr/>
          </p:nvSpPr>
          <p:spPr>
            <a:xfrm rot="5381811" flipH="1">
              <a:off x="2425883" y="3972766"/>
              <a:ext cx="72000" cy="3747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1" name="Rechteck 170"/>
          <p:cNvSpPr/>
          <p:nvPr/>
        </p:nvSpPr>
        <p:spPr>
          <a:xfrm>
            <a:off x="4295163" y="11244557"/>
            <a:ext cx="719241" cy="591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56" name="Gruppieren 255">
            <a:extLst>
              <a:ext uri="{FF2B5EF4-FFF2-40B4-BE49-F238E27FC236}">
                <a16:creationId xmlns:a16="http://schemas.microsoft.com/office/drawing/2014/main" id="{8D4EBD1C-5DDF-41E2-A5ED-AFCDBFD4FC8D}"/>
              </a:ext>
            </a:extLst>
          </p:cNvPr>
          <p:cNvGrpSpPr/>
          <p:nvPr/>
        </p:nvGrpSpPr>
        <p:grpSpPr>
          <a:xfrm>
            <a:off x="2581433" y="6171733"/>
            <a:ext cx="1332000" cy="261610"/>
            <a:chOff x="498633" y="2059952"/>
            <a:chExt cx="1332000" cy="261610"/>
          </a:xfrm>
        </p:grpSpPr>
        <p:cxnSp>
          <p:nvCxnSpPr>
            <p:cNvPr id="257" name="Gerader Verbinder 256">
              <a:extLst>
                <a:ext uri="{FF2B5EF4-FFF2-40B4-BE49-F238E27FC236}">
                  <a16:creationId xmlns:a16="http://schemas.microsoft.com/office/drawing/2014/main" id="{DD398875-49DF-4417-A0B8-F2F188A609DB}"/>
                </a:ext>
              </a:extLst>
            </p:cNvPr>
            <p:cNvCxnSpPr/>
            <p:nvPr/>
          </p:nvCxnSpPr>
          <p:spPr>
            <a:xfrm>
              <a:off x="498633" y="229598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8" name="Gruppieren 257">
              <a:extLst>
                <a:ext uri="{FF2B5EF4-FFF2-40B4-BE49-F238E27FC236}">
                  <a16:creationId xmlns:a16="http://schemas.microsoft.com/office/drawing/2014/main" id="{2A5E8FCF-C16B-40AC-AAAE-21C2968F03BC}"/>
                </a:ext>
              </a:extLst>
            </p:cNvPr>
            <p:cNvGrpSpPr/>
            <p:nvPr/>
          </p:nvGrpSpPr>
          <p:grpSpPr>
            <a:xfrm>
              <a:off x="529249" y="2059952"/>
              <a:ext cx="723173" cy="261610"/>
              <a:chOff x="1119187" y="2059952"/>
              <a:chExt cx="723173" cy="261610"/>
            </a:xfrm>
          </p:grpSpPr>
          <p:sp>
            <p:nvSpPr>
              <p:cNvPr id="259" name="Gleichschenkliges Dreieck 258">
                <a:extLst>
                  <a:ext uri="{FF2B5EF4-FFF2-40B4-BE49-F238E27FC236}">
                    <a16:creationId xmlns:a16="http://schemas.microsoft.com/office/drawing/2014/main" id="{5A0E4018-67D9-4B7E-A802-BD151329B9A0}"/>
                  </a:ext>
                </a:extLst>
              </p:cNvPr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0" name="Textfeld 259">
                <a:extLst>
                  <a:ext uri="{FF2B5EF4-FFF2-40B4-BE49-F238E27FC236}">
                    <a16:creationId xmlns:a16="http://schemas.microsoft.com/office/drawing/2014/main" id="{790742B4-5F66-4A7C-A80C-8977893A3DDA}"/>
                  </a:ext>
                </a:extLst>
              </p:cNvPr>
              <p:cNvSpPr txBox="1"/>
              <p:nvPr/>
            </p:nvSpPr>
            <p:spPr>
              <a:xfrm>
                <a:off x="1293812" y="2059952"/>
                <a:ext cx="54854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4.20m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cxnSp>
        <p:nvCxnSpPr>
          <p:cNvPr id="159" name="Gerader Verbinder 158">
            <a:extLst>
              <a:ext uri="{FF2B5EF4-FFF2-40B4-BE49-F238E27FC236}">
                <a16:creationId xmlns:a16="http://schemas.microsoft.com/office/drawing/2014/main" id="{8B921DE9-93BE-4D87-837E-236DEFEA4F2B}"/>
              </a:ext>
            </a:extLst>
          </p:cNvPr>
          <p:cNvCxnSpPr>
            <a:cxnSpLocks/>
          </p:cNvCxnSpPr>
          <p:nvPr/>
        </p:nvCxnSpPr>
        <p:spPr>
          <a:xfrm flipH="1">
            <a:off x="4847062" y="2677085"/>
            <a:ext cx="835840" cy="132841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Gerader Verbinder 160">
            <a:extLst>
              <a:ext uri="{FF2B5EF4-FFF2-40B4-BE49-F238E27FC236}">
                <a16:creationId xmlns:a16="http://schemas.microsoft.com/office/drawing/2014/main" id="{C974ABF0-E2BA-4354-BC6F-5411ADB1361F}"/>
              </a:ext>
            </a:extLst>
          </p:cNvPr>
          <p:cNvCxnSpPr>
            <a:cxnSpLocks/>
          </p:cNvCxnSpPr>
          <p:nvPr/>
        </p:nvCxnSpPr>
        <p:spPr>
          <a:xfrm flipV="1">
            <a:off x="5061008" y="4031448"/>
            <a:ext cx="558742" cy="44660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Gerader Verbinder 172">
            <a:extLst>
              <a:ext uri="{FF2B5EF4-FFF2-40B4-BE49-F238E27FC236}">
                <a16:creationId xmlns:a16="http://schemas.microsoft.com/office/drawing/2014/main" id="{AABE7784-AA1D-453A-9886-10AC597272B4}"/>
              </a:ext>
            </a:extLst>
          </p:cNvPr>
          <p:cNvCxnSpPr>
            <a:cxnSpLocks/>
          </p:cNvCxnSpPr>
          <p:nvPr/>
        </p:nvCxnSpPr>
        <p:spPr>
          <a:xfrm flipH="1" flipV="1">
            <a:off x="5074040" y="6584440"/>
            <a:ext cx="558410" cy="10846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Gerader Verbinder 194">
            <a:extLst>
              <a:ext uri="{FF2B5EF4-FFF2-40B4-BE49-F238E27FC236}">
                <a16:creationId xmlns:a16="http://schemas.microsoft.com/office/drawing/2014/main" id="{15E2436A-B557-48B0-A032-ED532C207CCE}"/>
              </a:ext>
            </a:extLst>
          </p:cNvPr>
          <p:cNvCxnSpPr>
            <a:cxnSpLocks/>
          </p:cNvCxnSpPr>
          <p:nvPr/>
        </p:nvCxnSpPr>
        <p:spPr>
          <a:xfrm flipH="1">
            <a:off x="4844012" y="3518213"/>
            <a:ext cx="775738" cy="55494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7" name="Trapezoid 276">
            <a:extLst>
              <a:ext uri="{FF2B5EF4-FFF2-40B4-BE49-F238E27FC236}">
                <a16:creationId xmlns:a16="http://schemas.microsoft.com/office/drawing/2014/main" id="{449D6953-07D9-4659-899A-2BACE0276F58}"/>
              </a:ext>
            </a:extLst>
          </p:cNvPr>
          <p:cNvSpPr/>
          <p:nvPr/>
        </p:nvSpPr>
        <p:spPr>
          <a:xfrm>
            <a:off x="4365138" y="8920628"/>
            <a:ext cx="580442" cy="1569241"/>
          </a:xfrm>
          <a:prstGeom prst="trapezoid">
            <a:avLst>
              <a:gd name="adj" fmla="val 263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0" name="Freihandform 11">
            <a:extLst>
              <a:ext uri="{FF2B5EF4-FFF2-40B4-BE49-F238E27FC236}">
                <a16:creationId xmlns:a16="http://schemas.microsoft.com/office/drawing/2014/main" id="{41A64B73-4C60-426E-8470-3487CA1D527B}"/>
              </a:ext>
            </a:extLst>
          </p:cNvPr>
          <p:cNvSpPr/>
          <p:nvPr/>
        </p:nvSpPr>
        <p:spPr>
          <a:xfrm>
            <a:off x="4321983" y="8803080"/>
            <a:ext cx="684000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1" name="Freihandform 12">
            <a:extLst>
              <a:ext uri="{FF2B5EF4-FFF2-40B4-BE49-F238E27FC236}">
                <a16:creationId xmlns:a16="http://schemas.microsoft.com/office/drawing/2014/main" id="{5839E732-76A6-4F16-BBBA-7DED62A0C958}"/>
              </a:ext>
            </a:extLst>
          </p:cNvPr>
          <p:cNvSpPr/>
          <p:nvPr/>
        </p:nvSpPr>
        <p:spPr>
          <a:xfrm>
            <a:off x="4328332" y="8846352"/>
            <a:ext cx="684000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32" name="Gerader Verbinder 331">
            <a:extLst>
              <a:ext uri="{FF2B5EF4-FFF2-40B4-BE49-F238E27FC236}">
                <a16:creationId xmlns:a16="http://schemas.microsoft.com/office/drawing/2014/main" id="{BDDB143A-B6D2-4780-97EB-F523131C99B5}"/>
              </a:ext>
            </a:extLst>
          </p:cNvPr>
          <p:cNvCxnSpPr>
            <a:cxnSpLocks/>
          </p:cNvCxnSpPr>
          <p:nvPr/>
        </p:nvCxnSpPr>
        <p:spPr>
          <a:xfrm flipH="1">
            <a:off x="5038772" y="5549416"/>
            <a:ext cx="579270" cy="25073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7" name="Gruppieren 346">
            <a:extLst>
              <a:ext uri="{FF2B5EF4-FFF2-40B4-BE49-F238E27FC236}">
                <a16:creationId xmlns:a16="http://schemas.microsoft.com/office/drawing/2014/main" id="{E3F97D78-BB3B-40F9-8B49-EC2249D03A4C}"/>
              </a:ext>
            </a:extLst>
          </p:cNvPr>
          <p:cNvGrpSpPr/>
          <p:nvPr/>
        </p:nvGrpSpPr>
        <p:grpSpPr>
          <a:xfrm>
            <a:off x="4465337" y="4031448"/>
            <a:ext cx="584061" cy="467521"/>
            <a:chOff x="4469425" y="2441264"/>
            <a:chExt cx="584061" cy="467521"/>
          </a:xfrm>
        </p:grpSpPr>
        <p:cxnSp>
          <p:nvCxnSpPr>
            <p:cNvPr id="348" name="Gerader Verbinder 347">
              <a:extLst>
                <a:ext uri="{FF2B5EF4-FFF2-40B4-BE49-F238E27FC236}">
                  <a16:creationId xmlns:a16="http://schemas.microsoft.com/office/drawing/2014/main" id="{DEBCA22F-5B6A-42B9-8BFD-3295DE69F6C8}"/>
                </a:ext>
              </a:extLst>
            </p:cNvPr>
            <p:cNvCxnSpPr/>
            <p:nvPr/>
          </p:nvCxnSpPr>
          <p:spPr>
            <a:xfrm flipH="1">
              <a:off x="4469425" y="2642394"/>
              <a:ext cx="381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Gerader Verbinder 348">
              <a:extLst>
                <a:ext uri="{FF2B5EF4-FFF2-40B4-BE49-F238E27FC236}">
                  <a16:creationId xmlns:a16="http://schemas.microsoft.com/office/drawing/2014/main" id="{8CC4AA1C-56C1-4DC4-AB40-BAC92FBFE2B4}"/>
                </a:ext>
              </a:extLst>
            </p:cNvPr>
            <p:cNvCxnSpPr>
              <a:cxnSpLocks/>
            </p:cNvCxnSpPr>
            <p:nvPr/>
          </p:nvCxnSpPr>
          <p:spPr>
            <a:xfrm>
              <a:off x="4848099" y="2642625"/>
              <a:ext cx="205387" cy="2661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Ellipse 349">
              <a:extLst>
                <a:ext uri="{FF2B5EF4-FFF2-40B4-BE49-F238E27FC236}">
                  <a16:creationId xmlns:a16="http://schemas.microsoft.com/office/drawing/2014/main" id="{D732C034-EC5B-404D-9FC9-2485F1E2C773}"/>
                </a:ext>
              </a:extLst>
            </p:cNvPr>
            <p:cNvSpPr/>
            <p:nvPr/>
          </p:nvSpPr>
          <p:spPr>
            <a:xfrm>
              <a:off x="4831950" y="2637322"/>
              <a:ext cx="36000" cy="36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51" name="Gerader Verbinder 350">
              <a:extLst>
                <a:ext uri="{FF2B5EF4-FFF2-40B4-BE49-F238E27FC236}">
                  <a16:creationId xmlns:a16="http://schemas.microsoft.com/office/drawing/2014/main" id="{83F87DEC-39D0-4DC3-AACD-CDB6FE54D42C}"/>
                </a:ext>
              </a:extLst>
            </p:cNvPr>
            <p:cNvCxnSpPr/>
            <p:nvPr/>
          </p:nvCxnSpPr>
          <p:spPr>
            <a:xfrm flipH="1">
              <a:off x="4469425" y="2661417"/>
              <a:ext cx="3810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Textfeld 351">
              <a:extLst>
                <a:ext uri="{FF2B5EF4-FFF2-40B4-BE49-F238E27FC236}">
                  <a16:creationId xmlns:a16="http://schemas.microsoft.com/office/drawing/2014/main" id="{9D3715F3-BA11-4797-993C-80C20FA89B05}"/>
                </a:ext>
              </a:extLst>
            </p:cNvPr>
            <p:cNvSpPr txBox="1"/>
            <p:nvPr/>
          </p:nvSpPr>
          <p:spPr>
            <a:xfrm>
              <a:off x="4510692" y="2441264"/>
              <a:ext cx="3177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100" dirty="0"/>
                <a:t>5x</a:t>
              </a:r>
              <a:endParaRPr lang="de-DE" dirty="0"/>
            </a:p>
          </p:txBody>
        </p:sp>
      </p:grpSp>
      <p:grpSp>
        <p:nvGrpSpPr>
          <p:cNvPr id="251" name="Gruppieren 250">
            <a:extLst>
              <a:ext uri="{FF2B5EF4-FFF2-40B4-BE49-F238E27FC236}">
                <a16:creationId xmlns:a16="http://schemas.microsoft.com/office/drawing/2014/main" id="{2D47907D-1DCA-4F1D-842C-DD22A0D169BB}"/>
              </a:ext>
            </a:extLst>
          </p:cNvPr>
          <p:cNvGrpSpPr/>
          <p:nvPr/>
        </p:nvGrpSpPr>
        <p:grpSpPr>
          <a:xfrm>
            <a:off x="2603829" y="5448776"/>
            <a:ext cx="1367739" cy="261610"/>
            <a:chOff x="498633" y="2059952"/>
            <a:chExt cx="1367739" cy="261610"/>
          </a:xfrm>
        </p:grpSpPr>
        <p:cxnSp>
          <p:nvCxnSpPr>
            <p:cNvPr id="252" name="Gerader Verbinder 251">
              <a:extLst>
                <a:ext uri="{FF2B5EF4-FFF2-40B4-BE49-F238E27FC236}">
                  <a16:creationId xmlns:a16="http://schemas.microsoft.com/office/drawing/2014/main" id="{D8C32CC7-F019-40A0-B67F-F34C34362CA2}"/>
                </a:ext>
              </a:extLst>
            </p:cNvPr>
            <p:cNvCxnSpPr/>
            <p:nvPr/>
          </p:nvCxnSpPr>
          <p:spPr>
            <a:xfrm>
              <a:off x="498633" y="229598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3" name="Gruppieren 252">
              <a:extLst>
                <a:ext uri="{FF2B5EF4-FFF2-40B4-BE49-F238E27FC236}">
                  <a16:creationId xmlns:a16="http://schemas.microsoft.com/office/drawing/2014/main" id="{FC895FD7-80BC-43BB-A29E-CE03ABE45728}"/>
                </a:ext>
              </a:extLst>
            </p:cNvPr>
            <p:cNvGrpSpPr/>
            <p:nvPr/>
          </p:nvGrpSpPr>
          <p:grpSpPr>
            <a:xfrm>
              <a:off x="529249" y="2059952"/>
              <a:ext cx="1337123" cy="261610"/>
              <a:chOff x="1119187" y="2059952"/>
              <a:chExt cx="1337123" cy="261610"/>
            </a:xfrm>
          </p:grpSpPr>
          <p:sp>
            <p:nvSpPr>
              <p:cNvPr id="254" name="Gleichschenkliges Dreieck 253">
                <a:extLst>
                  <a:ext uri="{FF2B5EF4-FFF2-40B4-BE49-F238E27FC236}">
                    <a16:creationId xmlns:a16="http://schemas.microsoft.com/office/drawing/2014/main" id="{038B3D1B-FF06-469A-82E8-4132CE159B0C}"/>
                  </a:ext>
                </a:extLst>
              </p:cNvPr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1" name="Textfeld 260">
                <a:extLst>
                  <a:ext uri="{FF2B5EF4-FFF2-40B4-BE49-F238E27FC236}">
                    <a16:creationId xmlns:a16="http://schemas.microsoft.com/office/drawing/2014/main" id="{202B0CBE-DF9F-4CAA-84A4-7BA1F732B3C7}"/>
                  </a:ext>
                </a:extLst>
              </p:cNvPr>
              <p:cNvSpPr txBox="1"/>
              <p:nvPr/>
            </p:nvSpPr>
            <p:spPr>
              <a:xfrm>
                <a:off x="1293812" y="2059952"/>
                <a:ext cx="116249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4.70m (E + 0.5m)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35" name="Textfeld 234">
            <a:extLst>
              <a:ext uri="{FF2B5EF4-FFF2-40B4-BE49-F238E27FC236}">
                <a16:creationId xmlns:a16="http://schemas.microsoft.com/office/drawing/2014/main" id="{EB9BC089-2A84-4F8B-B44A-5CA7389C8DDD}"/>
              </a:ext>
            </a:extLst>
          </p:cNvPr>
          <p:cNvSpPr txBox="1"/>
          <p:nvPr/>
        </p:nvSpPr>
        <p:spPr>
          <a:xfrm>
            <a:off x="2217803" y="11041184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A</a:t>
            </a:r>
          </a:p>
        </p:txBody>
      </p:sp>
      <p:sp>
        <p:nvSpPr>
          <p:cNvPr id="239" name="Textfeld 238">
            <a:extLst>
              <a:ext uri="{FF2B5EF4-FFF2-40B4-BE49-F238E27FC236}">
                <a16:creationId xmlns:a16="http://schemas.microsoft.com/office/drawing/2014/main" id="{627F9308-91FC-43F5-8021-8D5BA066AADA}"/>
              </a:ext>
            </a:extLst>
          </p:cNvPr>
          <p:cNvSpPr txBox="1"/>
          <p:nvPr/>
        </p:nvSpPr>
        <p:spPr>
          <a:xfrm>
            <a:off x="2216412" y="6188058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E</a:t>
            </a:r>
          </a:p>
        </p:txBody>
      </p:sp>
      <p:sp>
        <p:nvSpPr>
          <p:cNvPr id="243" name="Textfeld 242">
            <a:extLst>
              <a:ext uri="{FF2B5EF4-FFF2-40B4-BE49-F238E27FC236}">
                <a16:creationId xmlns:a16="http://schemas.microsoft.com/office/drawing/2014/main" id="{A72C297F-232C-4C72-92A0-12EE912765A7}"/>
              </a:ext>
            </a:extLst>
          </p:cNvPr>
          <p:cNvSpPr txBox="1"/>
          <p:nvPr/>
        </p:nvSpPr>
        <p:spPr>
          <a:xfrm>
            <a:off x="2216065" y="5442647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F</a:t>
            </a:r>
          </a:p>
        </p:txBody>
      </p:sp>
      <p:sp>
        <p:nvSpPr>
          <p:cNvPr id="246" name="Textfeld 245">
            <a:extLst>
              <a:ext uri="{FF2B5EF4-FFF2-40B4-BE49-F238E27FC236}">
                <a16:creationId xmlns:a16="http://schemas.microsoft.com/office/drawing/2014/main" id="{0C964AC6-F513-4C39-8A0C-38E306C64286}"/>
              </a:ext>
            </a:extLst>
          </p:cNvPr>
          <p:cNvSpPr txBox="1"/>
          <p:nvPr/>
        </p:nvSpPr>
        <p:spPr>
          <a:xfrm>
            <a:off x="2255903" y="3994529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H</a:t>
            </a:r>
          </a:p>
        </p:txBody>
      </p:sp>
      <p:sp>
        <p:nvSpPr>
          <p:cNvPr id="279" name="Abgerundetes Rechteck 165">
            <a:extLst>
              <a:ext uri="{FF2B5EF4-FFF2-40B4-BE49-F238E27FC236}">
                <a16:creationId xmlns:a16="http://schemas.microsoft.com/office/drawing/2014/main" id="{F986F076-EB56-4CED-AF4A-AA30C791492C}"/>
              </a:ext>
            </a:extLst>
          </p:cNvPr>
          <p:cNvSpPr/>
          <p:nvPr/>
        </p:nvSpPr>
        <p:spPr>
          <a:xfrm rot="5451072" flipH="1">
            <a:off x="4821994" y="11235563"/>
            <a:ext cx="128587" cy="8197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0" name="Abgerundetes Rechteck 166">
            <a:extLst>
              <a:ext uri="{FF2B5EF4-FFF2-40B4-BE49-F238E27FC236}">
                <a16:creationId xmlns:a16="http://schemas.microsoft.com/office/drawing/2014/main" id="{F82B2E37-0308-4C21-9EDD-9185C9ADF22D}"/>
              </a:ext>
            </a:extLst>
          </p:cNvPr>
          <p:cNvSpPr/>
          <p:nvPr/>
        </p:nvSpPr>
        <p:spPr>
          <a:xfrm rot="5381811" flipH="1">
            <a:off x="4891629" y="11261257"/>
            <a:ext cx="72000" cy="3747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7" name="Ellipse 306">
            <a:extLst>
              <a:ext uri="{FF2B5EF4-FFF2-40B4-BE49-F238E27FC236}">
                <a16:creationId xmlns:a16="http://schemas.microsoft.com/office/drawing/2014/main" id="{F2B0E4E0-E5EC-4C38-8750-0F90C31D56FB}"/>
              </a:ext>
            </a:extLst>
          </p:cNvPr>
          <p:cNvSpPr/>
          <p:nvPr/>
        </p:nvSpPr>
        <p:spPr>
          <a:xfrm>
            <a:off x="4343961" y="4239599"/>
            <a:ext cx="36000" cy="36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08" name="Gruppieren 307">
            <a:extLst>
              <a:ext uri="{FF2B5EF4-FFF2-40B4-BE49-F238E27FC236}">
                <a16:creationId xmlns:a16="http://schemas.microsoft.com/office/drawing/2014/main" id="{5618F5D1-D6C2-4346-A30C-C31E3190CE4C}"/>
              </a:ext>
            </a:extLst>
          </p:cNvPr>
          <p:cNvGrpSpPr/>
          <p:nvPr/>
        </p:nvGrpSpPr>
        <p:grpSpPr>
          <a:xfrm>
            <a:off x="4284444" y="4009851"/>
            <a:ext cx="565981" cy="539864"/>
            <a:chOff x="4284444" y="3466031"/>
            <a:chExt cx="565981" cy="539864"/>
          </a:xfrm>
        </p:grpSpPr>
        <p:cxnSp>
          <p:nvCxnSpPr>
            <p:cNvPr id="309" name="Gerader Verbinder 308">
              <a:extLst>
                <a:ext uri="{FF2B5EF4-FFF2-40B4-BE49-F238E27FC236}">
                  <a16:creationId xmlns:a16="http://schemas.microsoft.com/office/drawing/2014/main" id="{09E17BDB-39FC-41BA-950E-CDFBA39445CD}"/>
                </a:ext>
              </a:extLst>
            </p:cNvPr>
            <p:cNvCxnSpPr/>
            <p:nvPr/>
          </p:nvCxnSpPr>
          <p:spPr>
            <a:xfrm flipH="1">
              <a:off x="4469425" y="3471103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Gerader Verbinder 309">
              <a:extLst>
                <a:ext uri="{FF2B5EF4-FFF2-40B4-BE49-F238E27FC236}">
                  <a16:creationId xmlns:a16="http://schemas.microsoft.com/office/drawing/2014/main" id="{4BBDD9E9-6EC2-46E2-9DF3-042A62E28405}"/>
                </a:ext>
              </a:extLst>
            </p:cNvPr>
            <p:cNvCxnSpPr/>
            <p:nvPr/>
          </p:nvCxnSpPr>
          <p:spPr>
            <a:xfrm flipH="1">
              <a:off x="4419353" y="3492584"/>
              <a:ext cx="33388" cy="94457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Ellipse 310">
              <a:extLst>
                <a:ext uri="{FF2B5EF4-FFF2-40B4-BE49-F238E27FC236}">
                  <a16:creationId xmlns:a16="http://schemas.microsoft.com/office/drawing/2014/main" id="{A6A3AD0F-FB7E-4997-906C-2DA7C1BDCC87}"/>
                </a:ext>
              </a:extLst>
            </p:cNvPr>
            <p:cNvSpPr/>
            <p:nvPr/>
          </p:nvSpPr>
          <p:spPr>
            <a:xfrm>
              <a:off x="4450938" y="3466031"/>
              <a:ext cx="36000" cy="36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12" name="Gerader Verbinder 311">
              <a:extLst>
                <a:ext uri="{FF2B5EF4-FFF2-40B4-BE49-F238E27FC236}">
                  <a16:creationId xmlns:a16="http://schemas.microsoft.com/office/drawing/2014/main" id="{A8863E2B-4970-48FB-997F-C235995E23E0}"/>
                </a:ext>
              </a:extLst>
            </p:cNvPr>
            <p:cNvCxnSpPr/>
            <p:nvPr/>
          </p:nvCxnSpPr>
          <p:spPr>
            <a:xfrm flipH="1">
              <a:off x="4469425" y="3490126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3" name="Gruppieren 312">
              <a:extLst>
                <a:ext uri="{FF2B5EF4-FFF2-40B4-BE49-F238E27FC236}">
                  <a16:creationId xmlns:a16="http://schemas.microsoft.com/office/drawing/2014/main" id="{80F5220D-5136-42E2-B450-FA7170541CD0}"/>
                </a:ext>
              </a:extLst>
            </p:cNvPr>
            <p:cNvGrpSpPr/>
            <p:nvPr/>
          </p:nvGrpSpPr>
          <p:grpSpPr>
            <a:xfrm rot="834832">
              <a:off x="4284444" y="3561756"/>
              <a:ext cx="113372" cy="444139"/>
              <a:chOff x="2515570" y="2939932"/>
              <a:chExt cx="113372" cy="444139"/>
            </a:xfrm>
          </p:grpSpPr>
          <p:grpSp>
            <p:nvGrpSpPr>
              <p:cNvPr id="314" name="Gruppieren 313">
                <a:extLst>
                  <a:ext uri="{FF2B5EF4-FFF2-40B4-BE49-F238E27FC236}">
                    <a16:creationId xmlns:a16="http://schemas.microsoft.com/office/drawing/2014/main" id="{09C72AA2-26FB-4F43-916A-5F4DAE3E8E3E}"/>
                  </a:ext>
                </a:extLst>
              </p:cNvPr>
              <p:cNvGrpSpPr/>
              <p:nvPr/>
            </p:nvGrpSpPr>
            <p:grpSpPr>
              <a:xfrm>
                <a:off x="2531986" y="2939932"/>
                <a:ext cx="96956" cy="128587"/>
                <a:chOff x="3121924" y="2939932"/>
                <a:chExt cx="96956" cy="128587"/>
              </a:xfrm>
            </p:grpSpPr>
            <p:sp>
              <p:nvSpPr>
                <p:cNvPr id="322" name="Abgerundetes Rechteck 65">
                  <a:extLst>
                    <a:ext uri="{FF2B5EF4-FFF2-40B4-BE49-F238E27FC236}">
                      <a16:creationId xmlns:a16="http://schemas.microsoft.com/office/drawing/2014/main" id="{5C441706-0E82-4792-9599-19DC768C9156}"/>
                    </a:ext>
                  </a:extLst>
                </p:cNvPr>
                <p:cNvSpPr/>
                <p:nvPr/>
              </p:nvSpPr>
              <p:spPr>
                <a:xfrm rot="16836570">
                  <a:off x="3115210" y="2964850"/>
                  <a:ext cx="128587" cy="78752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323" name="Abgerundetes Rechteck 17">
                  <a:extLst>
                    <a:ext uri="{FF2B5EF4-FFF2-40B4-BE49-F238E27FC236}">
                      <a16:creationId xmlns:a16="http://schemas.microsoft.com/office/drawing/2014/main" id="{6F60EF56-3A36-4FE4-991A-200588EEF441}"/>
                    </a:ext>
                  </a:extLst>
                </p:cNvPr>
                <p:cNvSpPr/>
                <p:nvPr/>
              </p:nvSpPr>
              <p:spPr>
                <a:xfrm rot="16905831">
                  <a:off x="3103924" y="2981385"/>
                  <a:ext cx="72000" cy="3600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cxnSp>
            <p:nvCxnSpPr>
              <p:cNvPr id="321" name="Gerader Verbinder 320">
                <a:extLst>
                  <a:ext uri="{FF2B5EF4-FFF2-40B4-BE49-F238E27FC236}">
                    <a16:creationId xmlns:a16="http://schemas.microsoft.com/office/drawing/2014/main" id="{A2950E8D-752A-4607-84A2-FCCB6306DFCD}"/>
                  </a:ext>
                </a:extLst>
              </p:cNvPr>
              <p:cNvCxnSpPr>
                <a:cxnSpLocks/>
                <a:stCxn id="322" idx="1"/>
              </p:cNvCxnSpPr>
              <p:nvPr/>
            </p:nvCxnSpPr>
            <p:spPr>
              <a:xfrm rot="20765168" flipH="1">
                <a:off x="2515570" y="3075006"/>
                <a:ext cx="100797" cy="30906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4" name="Ellipse 323">
            <a:extLst>
              <a:ext uri="{FF2B5EF4-FFF2-40B4-BE49-F238E27FC236}">
                <a16:creationId xmlns:a16="http://schemas.microsoft.com/office/drawing/2014/main" id="{B737C366-A88A-433A-8D51-DD19C31C9058}"/>
              </a:ext>
            </a:extLst>
          </p:cNvPr>
          <p:cNvSpPr/>
          <p:nvPr/>
        </p:nvSpPr>
        <p:spPr>
          <a:xfrm>
            <a:off x="4343961" y="4292885"/>
            <a:ext cx="36000" cy="36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5" name="Textfeld 324">
            <a:extLst>
              <a:ext uri="{FF2B5EF4-FFF2-40B4-BE49-F238E27FC236}">
                <a16:creationId xmlns:a16="http://schemas.microsoft.com/office/drawing/2014/main" id="{3AAFB59E-DAA9-498B-836B-CB917404A357}"/>
              </a:ext>
            </a:extLst>
          </p:cNvPr>
          <p:cNvSpPr txBox="1"/>
          <p:nvPr/>
        </p:nvSpPr>
        <p:spPr>
          <a:xfrm>
            <a:off x="4520705" y="6210067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/>
              <a:t>5x</a:t>
            </a:r>
            <a:endParaRPr lang="de-DE" dirty="0"/>
          </a:p>
        </p:txBody>
      </p:sp>
      <p:grpSp>
        <p:nvGrpSpPr>
          <p:cNvPr id="341" name="Gruppieren 340">
            <a:extLst>
              <a:ext uri="{FF2B5EF4-FFF2-40B4-BE49-F238E27FC236}">
                <a16:creationId xmlns:a16="http://schemas.microsoft.com/office/drawing/2014/main" id="{10835B85-A5E1-482F-9DC3-FBD118AA08D4}"/>
              </a:ext>
            </a:extLst>
          </p:cNvPr>
          <p:cNvGrpSpPr/>
          <p:nvPr/>
        </p:nvGrpSpPr>
        <p:grpSpPr>
          <a:xfrm>
            <a:off x="2581433" y="3282183"/>
            <a:ext cx="1332000" cy="457011"/>
            <a:chOff x="498633" y="2406012"/>
            <a:chExt cx="1332000" cy="457011"/>
          </a:xfrm>
        </p:grpSpPr>
        <p:cxnSp>
          <p:nvCxnSpPr>
            <p:cNvPr id="342" name="Gerader Verbinder 341">
              <a:extLst>
                <a:ext uri="{FF2B5EF4-FFF2-40B4-BE49-F238E27FC236}">
                  <a16:creationId xmlns:a16="http://schemas.microsoft.com/office/drawing/2014/main" id="{421BAA05-D7B4-46D5-ADF8-5DC5AB7D1D2D}"/>
                </a:ext>
              </a:extLst>
            </p:cNvPr>
            <p:cNvCxnSpPr/>
            <p:nvPr/>
          </p:nvCxnSpPr>
          <p:spPr>
            <a:xfrm>
              <a:off x="498633" y="264204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3" name="Gruppieren 352">
              <a:extLst>
                <a:ext uri="{FF2B5EF4-FFF2-40B4-BE49-F238E27FC236}">
                  <a16:creationId xmlns:a16="http://schemas.microsoft.com/office/drawing/2014/main" id="{97C07160-A17C-43D1-A61A-DC4E11901E04}"/>
                </a:ext>
              </a:extLst>
            </p:cNvPr>
            <p:cNvGrpSpPr/>
            <p:nvPr/>
          </p:nvGrpSpPr>
          <p:grpSpPr>
            <a:xfrm>
              <a:off x="529249" y="2406012"/>
              <a:ext cx="723173" cy="457011"/>
              <a:chOff x="1119187" y="2059952"/>
              <a:chExt cx="723173" cy="457011"/>
            </a:xfrm>
          </p:grpSpPr>
          <p:sp>
            <p:nvSpPr>
              <p:cNvPr id="390" name="Gleichschenkliges Dreieck 389">
                <a:extLst>
                  <a:ext uri="{FF2B5EF4-FFF2-40B4-BE49-F238E27FC236}">
                    <a16:creationId xmlns:a16="http://schemas.microsoft.com/office/drawing/2014/main" id="{0C6FE5B7-9A4F-4A77-88AB-D989BFEE98DA}"/>
                  </a:ext>
                </a:extLst>
              </p:cNvPr>
              <p:cNvSpPr/>
              <p:nvPr/>
            </p:nvSpPr>
            <p:spPr>
              <a:xfrm rot="10800000" flipV="1">
                <a:off x="1119187" y="230651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91" name="Textfeld 390">
                <a:extLst>
                  <a:ext uri="{FF2B5EF4-FFF2-40B4-BE49-F238E27FC236}">
                    <a16:creationId xmlns:a16="http://schemas.microsoft.com/office/drawing/2014/main" id="{A3ABE567-1C15-47FB-A02D-013D420BDAC1}"/>
                  </a:ext>
                </a:extLst>
              </p:cNvPr>
              <p:cNvSpPr txBox="1"/>
              <p:nvPr/>
            </p:nvSpPr>
            <p:spPr>
              <a:xfrm>
                <a:off x="1293812" y="2059952"/>
                <a:ext cx="54854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6.20m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398" name="Textfeld 397">
            <a:extLst>
              <a:ext uri="{FF2B5EF4-FFF2-40B4-BE49-F238E27FC236}">
                <a16:creationId xmlns:a16="http://schemas.microsoft.com/office/drawing/2014/main" id="{6FFA9DDC-D58C-451D-8CD0-EA251914BA61}"/>
              </a:ext>
            </a:extLst>
          </p:cNvPr>
          <p:cNvSpPr txBox="1"/>
          <p:nvPr/>
        </p:nvSpPr>
        <p:spPr>
          <a:xfrm>
            <a:off x="2206120" y="4712599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G</a:t>
            </a:r>
          </a:p>
        </p:txBody>
      </p:sp>
      <p:grpSp>
        <p:nvGrpSpPr>
          <p:cNvPr id="399" name="Gruppieren 398">
            <a:extLst>
              <a:ext uri="{FF2B5EF4-FFF2-40B4-BE49-F238E27FC236}">
                <a16:creationId xmlns:a16="http://schemas.microsoft.com/office/drawing/2014/main" id="{7517902D-1A42-4E83-9228-A0B3C3263E0F}"/>
              </a:ext>
            </a:extLst>
          </p:cNvPr>
          <p:cNvGrpSpPr/>
          <p:nvPr/>
        </p:nvGrpSpPr>
        <p:grpSpPr>
          <a:xfrm>
            <a:off x="4225146" y="4952141"/>
            <a:ext cx="634680" cy="542710"/>
            <a:chOff x="4215745" y="3466031"/>
            <a:chExt cx="634680" cy="542710"/>
          </a:xfrm>
        </p:grpSpPr>
        <p:cxnSp>
          <p:nvCxnSpPr>
            <p:cNvPr id="400" name="Gerader Verbinder 399">
              <a:extLst>
                <a:ext uri="{FF2B5EF4-FFF2-40B4-BE49-F238E27FC236}">
                  <a16:creationId xmlns:a16="http://schemas.microsoft.com/office/drawing/2014/main" id="{CB10B81A-D2DD-45B8-8FDB-999289B45CAB}"/>
                </a:ext>
              </a:extLst>
            </p:cNvPr>
            <p:cNvCxnSpPr/>
            <p:nvPr/>
          </p:nvCxnSpPr>
          <p:spPr>
            <a:xfrm flipH="1">
              <a:off x="4469425" y="3471103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Gerader Verbinder 400">
              <a:extLst>
                <a:ext uri="{FF2B5EF4-FFF2-40B4-BE49-F238E27FC236}">
                  <a16:creationId xmlns:a16="http://schemas.microsoft.com/office/drawing/2014/main" id="{4F917657-CB9A-4F7E-8859-AD238FB9FB5B}"/>
                </a:ext>
              </a:extLst>
            </p:cNvPr>
            <p:cNvCxnSpPr>
              <a:cxnSpLocks/>
              <a:endCxn id="206" idx="3"/>
            </p:cNvCxnSpPr>
            <p:nvPr/>
          </p:nvCxnSpPr>
          <p:spPr>
            <a:xfrm flipH="1">
              <a:off x="4369701" y="3487504"/>
              <a:ext cx="83042" cy="103355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2" name="Ellipse 401">
              <a:extLst>
                <a:ext uri="{FF2B5EF4-FFF2-40B4-BE49-F238E27FC236}">
                  <a16:creationId xmlns:a16="http://schemas.microsoft.com/office/drawing/2014/main" id="{5B7F4FCE-347F-4BE8-BA2B-BF7DEE30AA24}"/>
                </a:ext>
              </a:extLst>
            </p:cNvPr>
            <p:cNvSpPr/>
            <p:nvPr/>
          </p:nvSpPr>
          <p:spPr>
            <a:xfrm>
              <a:off x="4450938" y="3466031"/>
              <a:ext cx="36000" cy="36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03" name="Gerader Verbinder 402">
              <a:extLst>
                <a:ext uri="{FF2B5EF4-FFF2-40B4-BE49-F238E27FC236}">
                  <a16:creationId xmlns:a16="http://schemas.microsoft.com/office/drawing/2014/main" id="{784D9FF0-8912-40ED-83AA-6BC0340170C8}"/>
                </a:ext>
              </a:extLst>
            </p:cNvPr>
            <p:cNvCxnSpPr/>
            <p:nvPr/>
          </p:nvCxnSpPr>
          <p:spPr>
            <a:xfrm flipH="1">
              <a:off x="4469425" y="3490126"/>
              <a:ext cx="381000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4" name="Gruppieren 403">
              <a:extLst>
                <a:ext uri="{FF2B5EF4-FFF2-40B4-BE49-F238E27FC236}">
                  <a16:creationId xmlns:a16="http://schemas.microsoft.com/office/drawing/2014/main" id="{CC1D43E7-636F-4757-8C3F-41AADD983C28}"/>
                </a:ext>
              </a:extLst>
            </p:cNvPr>
            <p:cNvGrpSpPr/>
            <p:nvPr/>
          </p:nvGrpSpPr>
          <p:grpSpPr>
            <a:xfrm rot="834832">
              <a:off x="4215745" y="3661979"/>
              <a:ext cx="170418" cy="346762"/>
              <a:chOff x="2460442" y="3048303"/>
              <a:chExt cx="170418" cy="346762"/>
            </a:xfrm>
          </p:grpSpPr>
          <p:sp>
            <p:nvSpPr>
              <p:cNvPr id="406" name="Freihandform 66">
                <a:extLst>
                  <a:ext uri="{FF2B5EF4-FFF2-40B4-BE49-F238E27FC236}">
                    <a16:creationId xmlns:a16="http://schemas.microsoft.com/office/drawing/2014/main" id="{0A76F8AA-4005-48DB-8BD0-3E8B61DBE13A}"/>
                  </a:ext>
                </a:extLst>
              </p:cNvPr>
              <p:cNvSpPr/>
              <p:nvPr/>
            </p:nvSpPr>
            <p:spPr>
              <a:xfrm rot="315179">
                <a:off x="2511654" y="3048303"/>
                <a:ext cx="119206" cy="185739"/>
              </a:xfrm>
              <a:custGeom>
                <a:avLst/>
                <a:gdLst>
                  <a:gd name="connsiteX0" fmla="*/ 160735 w 311375"/>
                  <a:gd name="connsiteY0" fmla="*/ 9973 h 448277"/>
                  <a:gd name="connsiteX1" fmla="*/ 65485 w 311375"/>
                  <a:gd name="connsiteY1" fmla="*/ 62361 h 448277"/>
                  <a:gd name="connsiteX2" fmla="*/ 3572 w 311375"/>
                  <a:gd name="connsiteY2" fmla="*/ 317155 h 448277"/>
                  <a:gd name="connsiteX3" fmla="*/ 172641 w 311375"/>
                  <a:gd name="connsiteY3" fmla="*/ 448123 h 448277"/>
                  <a:gd name="connsiteX4" fmla="*/ 310754 w 311375"/>
                  <a:gd name="connsiteY4" fmla="*/ 336205 h 448277"/>
                  <a:gd name="connsiteX5" fmla="*/ 220266 w 311375"/>
                  <a:gd name="connsiteY5" fmla="*/ 33786 h 448277"/>
                  <a:gd name="connsiteX6" fmla="*/ 160735 w 311375"/>
                  <a:gd name="connsiteY6" fmla="*/ 9973 h 448277"/>
                  <a:gd name="connsiteX0" fmla="*/ 160735 w 311741"/>
                  <a:gd name="connsiteY0" fmla="*/ 114 h 438418"/>
                  <a:gd name="connsiteX1" fmla="*/ 65485 w 311741"/>
                  <a:gd name="connsiteY1" fmla="*/ 52502 h 438418"/>
                  <a:gd name="connsiteX2" fmla="*/ 3572 w 311741"/>
                  <a:gd name="connsiteY2" fmla="*/ 307296 h 438418"/>
                  <a:gd name="connsiteX3" fmla="*/ 172641 w 311741"/>
                  <a:gd name="connsiteY3" fmla="*/ 438264 h 438418"/>
                  <a:gd name="connsiteX4" fmla="*/ 310754 w 311741"/>
                  <a:gd name="connsiteY4" fmla="*/ 326346 h 438418"/>
                  <a:gd name="connsiteX5" fmla="*/ 248841 w 311741"/>
                  <a:gd name="connsiteY5" fmla="*/ 57264 h 438418"/>
                  <a:gd name="connsiteX6" fmla="*/ 160735 w 311741"/>
                  <a:gd name="connsiteY6" fmla="*/ 114 h 438418"/>
                  <a:gd name="connsiteX0" fmla="*/ 160735 w 316379"/>
                  <a:gd name="connsiteY0" fmla="*/ 114 h 438265"/>
                  <a:gd name="connsiteX1" fmla="*/ 65485 w 316379"/>
                  <a:gd name="connsiteY1" fmla="*/ 52502 h 438265"/>
                  <a:gd name="connsiteX2" fmla="*/ 3572 w 316379"/>
                  <a:gd name="connsiteY2" fmla="*/ 307296 h 438265"/>
                  <a:gd name="connsiteX3" fmla="*/ 172641 w 316379"/>
                  <a:gd name="connsiteY3" fmla="*/ 438264 h 438265"/>
                  <a:gd name="connsiteX4" fmla="*/ 315517 w 316379"/>
                  <a:gd name="connsiteY4" fmla="*/ 304915 h 438265"/>
                  <a:gd name="connsiteX5" fmla="*/ 248841 w 316379"/>
                  <a:gd name="connsiteY5" fmla="*/ 57264 h 438265"/>
                  <a:gd name="connsiteX6" fmla="*/ 160735 w 316379"/>
                  <a:gd name="connsiteY6" fmla="*/ 114 h 438265"/>
                  <a:gd name="connsiteX0" fmla="*/ 160614 w 316258"/>
                  <a:gd name="connsiteY0" fmla="*/ 114 h 419216"/>
                  <a:gd name="connsiteX1" fmla="*/ 65364 w 316258"/>
                  <a:gd name="connsiteY1" fmla="*/ 52502 h 419216"/>
                  <a:gd name="connsiteX2" fmla="*/ 3451 w 316258"/>
                  <a:gd name="connsiteY2" fmla="*/ 307296 h 419216"/>
                  <a:gd name="connsiteX3" fmla="*/ 170139 w 316258"/>
                  <a:gd name="connsiteY3" fmla="*/ 419214 h 419216"/>
                  <a:gd name="connsiteX4" fmla="*/ 315396 w 316258"/>
                  <a:gd name="connsiteY4" fmla="*/ 304915 h 419216"/>
                  <a:gd name="connsiteX5" fmla="*/ 248720 w 316258"/>
                  <a:gd name="connsiteY5" fmla="*/ 57264 h 419216"/>
                  <a:gd name="connsiteX6" fmla="*/ 160614 w 316258"/>
                  <a:gd name="connsiteY6" fmla="*/ 114 h 419216"/>
                  <a:gd name="connsiteX0" fmla="*/ 159757 w 315401"/>
                  <a:gd name="connsiteY0" fmla="*/ 0 h 419102"/>
                  <a:gd name="connsiteX1" fmla="*/ 74032 w 315401"/>
                  <a:gd name="connsiteY1" fmla="*/ 57150 h 419102"/>
                  <a:gd name="connsiteX2" fmla="*/ 2594 w 315401"/>
                  <a:gd name="connsiteY2" fmla="*/ 307182 h 419102"/>
                  <a:gd name="connsiteX3" fmla="*/ 169282 w 315401"/>
                  <a:gd name="connsiteY3" fmla="*/ 419100 h 419102"/>
                  <a:gd name="connsiteX4" fmla="*/ 314539 w 315401"/>
                  <a:gd name="connsiteY4" fmla="*/ 304801 h 419102"/>
                  <a:gd name="connsiteX5" fmla="*/ 247863 w 315401"/>
                  <a:gd name="connsiteY5" fmla="*/ 57150 h 419102"/>
                  <a:gd name="connsiteX6" fmla="*/ 159757 w 315401"/>
                  <a:gd name="connsiteY6" fmla="*/ 0 h 419102"/>
                  <a:gd name="connsiteX0" fmla="*/ 159757 w 315302"/>
                  <a:gd name="connsiteY0" fmla="*/ 116 h 419218"/>
                  <a:gd name="connsiteX1" fmla="*/ 74032 w 315302"/>
                  <a:gd name="connsiteY1" fmla="*/ 57266 h 419218"/>
                  <a:gd name="connsiteX2" fmla="*/ 2594 w 315302"/>
                  <a:gd name="connsiteY2" fmla="*/ 307298 h 419218"/>
                  <a:gd name="connsiteX3" fmla="*/ 169282 w 315302"/>
                  <a:gd name="connsiteY3" fmla="*/ 419216 h 419218"/>
                  <a:gd name="connsiteX4" fmla="*/ 314539 w 315302"/>
                  <a:gd name="connsiteY4" fmla="*/ 304917 h 419218"/>
                  <a:gd name="connsiteX5" fmla="*/ 240720 w 315302"/>
                  <a:gd name="connsiteY5" fmla="*/ 64410 h 419218"/>
                  <a:gd name="connsiteX6" fmla="*/ 159757 w 315302"/>
                  <a:gd name="connsiteY6" fmla="*/ 116 h 419218"/>
                  <a:gd name="connsiteX0" fmla="*/ 158108 w 313653"/>
                  <a:gd name="connsiteY0" fmla="*/ 116 h 419218"/>
                  <a:gd name="connsiteX1" fmla="*/ 72383 w 313653"/>
                  <a:gd name="connsiteY1" fmla="*/ 57266 h 419218"/>
                  <a:gd name="connsiteX2" fmla="*/ 945 w 313653"/>
                  <a:gd name="connsiteY2" fmla="*/ 307298 h 419218"/>
                  <a:gd name="connsiteX3" fmla="*/ 167633 w 313653"/>
                  <a:gd name="connsiteY3" fmla="*/ 419216 h 419218"/>
                  <a:gd name="connsiteX4" fmla="*/ 312890 w 313653"/>
                  <a:gd name="connsiteY4" fmla="*/ 304917 h 419218"/>
                  <a:gd name="connsiteX5" fmla="*/ 239071 w 313653"/>
                  <a:gd name="connsiteY5" fmla="*/ 64410 h 419218"/>
                  <a:gd name="connsiteX6" fmla="*/ 158108 w 313653"/>
                  <a:gd name="connsiteY6" fmla="*/ 116 h 419218"/>
                  <a:gd name="connsiteX0" fmla="*/ 158108 w 313031"/>
                  <a:gd name="connsiteY0" fmla="*/ 116 h 419218"/>
                  <a:gd name="connsiteX1" fmla="*/ 72383 w 313031"/>
                  <a:gd name="connsiteY1" fmla="*/ 57266 h 419218"/>
                  <a:gd name="connsiteX2" fmla="*/ 945 w 313031"/>
                  <a:gd name="connsiteY2" fmla="*/ 307298 h 419218"/>
                  <a:gd name="connsiteX3" fmla="*/ 167633 w 313031"/>
                  <a:gd name="connsiteY3" fmla="*/ 419216 h 419218"/>
                  <a:gd name="connsiteX4" fmla="*/ 312890 w 313031"/>
                  <a:gd name="connsiteY4" fmla="*/ 304917 h 419218"/>
                  <a:gd name="connsiteX5" fmla="*/ 239071 w 313031"/>
                  <a:gd name="connsiteY5" fmla="*/ 64410 h 419218"/>
                  <a:gd name="connsiteX6" fmla="*/ 158108 w 313031"/>
                  <a:gd name="connsiteY6" fmla="*/ 116 h 419218"/>
                  <a:gd name="connsiteX0" fmla="*/ 158108 w 313031"/>
                  <a:gd name="connsiteY0" fmla="*/ 116 h 419218"/>
                  <a:gd name="connsiteX1" fmla="*/ 72383 w 313031"/>
                  <a:gd name="connsiteY1" fmla="*/ 57266 h 419218"/>
                  <a:gd name="connsiteX2" fmla="*/ 945 w 313031"/>
                  <a:gd name="connsiteY2" fmla="*/ 307298 h 419218"/>
                  <a:gd name="connsiteX3" fmla="*/ 167633 w 313031"/>
                  <a:gd name="connsiteY3" fmla="*/ 419216 h 419218"/>
                  <a:gd name="connsiteX4" fmla="*/ 312890 w 313031"/>
                  <a:gd name="connsiteY4" fmla="*/ 304917 h 419218"/>
                  <a:gd name="connsiteX5" fmla="*/ 239071 w 313031"/>
                  <a:gd name="connsiteY5" fmla="*/ 64410 h 419218"/>
                  <a:gd name="connsiteX6" fmla="*/ 158108 w 313031"/>
                  <a:gd name="connsiteY6" fmla="*/ 116 h 419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031" h="419218">
                    <a:moveTo>
                      <a:pt x="158108" y="116"/>
                    </a:moveTo>
                    <a:cubicBezTo>
                      <a:pt x="130327" y="-1075"/>
                      <a:pt x="98577" y="6069"/>
                      <a:pt x="72383" y="57266"/>
                    </a:cubicBezTo>
                    <a:cubicBezTo>
                      <a:pt x="46189" y="108463"/>
                      <a:pt x="-7786" y="246973"/>
                      <a:pt x="945" y="307298"/>
                    </a:cubicBezTo>
                    <a:cubicBezTo>
                      <a:pt x="9676" y="367623"/>
                      <a:pt x="115642" y="419613"/>
                      <a:pt x="167633" y="419216"/>
                    </a:cubicBezTo>
                    <a:cubicBezTo>
                      <a:pt x="219624" y="418819"/>
                      <a:pt x="316859" y="383498"/>
                      <a:pt x="312890" y="304917"/>
                    </a:cubicBezTo>
                    <a:cubicBezTo>
                      <a:pt x="316065" y="223955"/>
                      <a:pt x="264868" y="115210"/>
                      <a:pt x="239071" y="64410"/>
                    </a:cubicBezTo>
                    <a:cubicBezTo>
                      <a:pt x="213274" y="13610"/>
                      <a:pt x="185889" y="1307"/>
                      <a:pt x="158108" y="11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407" name="Gerader Verbinder 406">
                <a:extLst>
                  <a:ext uri="{FF2B5EF4-FFF2-40B4-BE49-F238E27FC236}">
                    <a16:creationId xmlns:a16="http://schemas.microsoft.com/office/drawing/2014/main" id="{AEA117D9-37C4-4944-99D3-FEA92942633A}"/>
                  </a:ext>
                </a:extLst>
              </p:cNvPr>
              <p:cNvCxnSpPr/>
              <p:nvPr/>
            </p:nvCxnSpPr>
            <p:spPr>
              <a:xfrm flipH="1">
                <a:off x="2460442" y="3149959"/>
                <a:ext cx="50838" cy="245106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Gerader Verbinder 407">
                <a:extLst>
                  <a:ext uri="{FF2B5EF4-FFF2-40B4-BE49-F238E27FC236}">
                    <a16:creationId xmlns:a16="http://schemas.microsoft.com/office/drawing/2014/main" id="{61662039-8F9E-4FB4-9266-59F4A93FC4BF}"/>
                  </a:ext>
                </a:extLst>
              </p:cNvPr>
              <p:cNvCxnSpPr/>
              <p:nvPr/>
            </p:nvCxnSpPr>
            <p:spPr>
              <a:xfrm flipH="1">
                <a:off x="2610686" y="3154387"/>
                <a:ext cx="17745" cy="240678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1" name="Textfeld 410">
            <a:extLst>
              <a:ext uri="{FF2B5EF4-FFF2-40B4-BE49-F238E27FC236}">
                <a16:creationId xmlns:a16="http://schemas.microsoft.com/office/drawing/2014/main" id="{513E1F9C-642C-44FB-B4A8-6AA97D86623F}"/>
              </a:ext>
            </a:extLst>
          </p:cNvPr>
          <p:cNvSpPr txBox="1"/>
          <p:nvPr/>
        </p:nvSpPr>
        <p:spPr>
          <a:xfrm>
            <a:off x="4536570" y="4594342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/>
              <a:t>2x</a:t>
            </a:r>
            <a:endParaRPr lang="de-DE" dirty="0"/>
          </a:p>
        </p:txBody>
      </p:sp>
      <p:cxnSp>
        <p:nvCxnSpPr>
          <p:cNvPr id="412" name="Gerader Verbinder 411">
            <a:extLst>
              <a:ext uri="{FF2B5EF4-FFF2-40B4-BE49-F238E27FC236}">
                <a16:creationId xmlns:a16="http://schemas.microsoft.com/office/drawing/2014/main" id="{B6656F42-9CB7-49A6-9CC1-BF00DEBCFF37}"/>
              </a:ext>
            </a:extLst>
          </p:cNvPr>
          <p:cNvCxnSpPr>
            <a:cxnSpLocks/>
          </p:cNvCxnSpPr>
          <p:nvPr/>
        </p:nvCxnSpPr>
        <p:spPr>
          <a:xfrm flipH="1">
            <a:off x="4866640" y="4712599"/>
            <a:ext cx="775686" cy="23532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Gerader Verbinder 418">
            <a:extLst>
              <a:ext uri="{FF2B5EF4-FFF2-40B4-BE49-F238E27FC236}">
                <a16:creationId xmlns:a16="http://schemas.microsoft.com/office/drawing/2014/main" id="{EF5740AE-D669-441F-B1D5-225822EA3191}"/>
              </a:ext>
            </a:extLst>
          </p:cNvPr>
          <p:cNvCxnSpPr>
            <a:cxnSpLocks/>
          </p:cNvCxnSpPr>
          <p:nvPr/>
        </p:nvCxnSpPr>
        <p:spPr>
          <a:xfrm flipH="1">
            <a:off x="5100320" y="11235918"/>
            <a:ext cx="542006" cy="3660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" name="Gruppieren 20">
            <a:extLst>
              <a:ext uri="{FF2B5EF4-FFF2-40B4-BE49-F238E27FC236}">
                <a16:creationId xmlns:a16="http://schemas.microsoft.com/office/drawing/2014/main" id="{C2310AC0-4722-47F3-84F2-EC5CABFEC74B}"/>
              </a:ext>
            </a:extLst>
          </p:cNvPr>
          <p:cNvGrpSpPr/>
          <p:nvPr/>
        </p:nvGrpSpPr>
        <p:grpSpPr>
          <a:xfrm rot="21194779">
            <a:off x="4317262" y="5077893"/>
            <a:ext cx="96956" cy="128587"/>
            <a:chOff x="3121924" y="2939932"/>
            <a:chExt cx="96956" cy="128587"/>
          </a:xfrm>
        </p:grpSpPr>
        <p:sp>
          <p:nvSpPr>
            <p:cNvPr id="206" name="Abgerundetes Rechteck 65">
              <a:extLst>
                <a:ext uri="{FF2B5EF4-FFF2-40B4-BE49-F238E27FC236}">
                  <a16:creationId xmlns:a16="http://schemas.microsoft.com/office/drawing/2014/main" id="{D4991E2E-DD4E-4A7C-B3A9-051E6C493CB6}"/>
                </a:ext>
              </a:extLst>
            </p:cNvPr>
            <p:cNvSpPr/>
            <p:nvPr/>
          </p:nvSpPr>
          <p:spPr>
            <a:xfrm rot="16836570">
              <a:off x="3115210" y="2964850"/>
              <a:ext cx="128587" cy="78752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Abgerundetes Rechteck 17">
              <a:extLst>
                <a:ext uri="{FF2B5EF4-FFF2-40B4-BE49-F238E27FC236}">
                  <a16:creationId xmlns:a16="http://schemas.microsoft.com/office/drawing/2014/main" id="{2677EC96-B91C-4555-ACDF-56BC54627798}"/>
                </a:ext>
              </a:extLst>
            </p:cNvPr>
            <p:cNvSpPr/>
            <p:nvPr/>
          </p:nvSpPr>
          <p:spPr>
            <a:xfrm rot="16905831">
              <a:off x="3103924" y="2981385"/>
              <a:ext cx="72000" cy="36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99011ED-CEB8-46BA-98A6-A50ABAA78228}"/>
              </a:ext>
            </a:extLst>
          </p:cNvPr>
          <p:cNvGrpSpPr/>
          <p:nvPr/>
        </p:nvGrpSpPr>
        <p:grpSpPr>
          <a:xfrm>
            <a:off x="4458382" y="5617209"/>
            <a:ext cx="607046" cy="322414"/>
            <a:chOff x="4458382" y="5617209"/>
            <a:chExt cx="607046" cy="322414"/>
          </a:xfrm>
        </p:grpSpPr>
        <p:grpSp>
          <p:nvGrpSpPr>
            <p:cNvPr id="141" name="Gruppieren 140">
              <a:extLst>
                <a:ext uri="{FF2B5EF4-FFF2-40B4-BE49-F238E27FC236}">
                  <a16:creationId xmlns:a16="http://schemas.microsoft.com/office/drawing/2014/main" id="{3356D2AC-18B8-48F8-BA78-C012840455B4}"/>
                </a:ext>
              </a:extLst>
            </p:cNvPr>
            <p:cNvGrpSpPr/>
            <p:nvPr/>
          </p:nvGrpSpPr>
          <p:grpSpPr>
            <a:xfrm rot="4769763">
              <a:off x="4735020" y="5601393"/>
              <a:ext cx="96956" cy="128587"/>
              <a:chOff x="3121924" y="2939932"/>
              <a:chExt cx="96956" cy="128587"/>
            </a:xfrm>
          </p:grpSpPr>
          <p:sp>
            <p:nvSpPr>
              <p:cNvPr id="143" name="Abgerundetes Rechteck 65">
                <a:extLst>
                  <a:ext uri="{FF2B5EF4-FFF2-40B4-BE49-F238E27FC236}">
                    <a16:creationId xmlns:a16="http://schemas.microsoft.com/office/drawing/2014/main" id="{AC3A51E6-E418-4AE4-B419-32E4CBE31BE4}"/>
                  </a:ext>
                </a:extLst>
              </p:cNvPr>
              <p:cNvSpPr/>
              <p:nvPr/>
            </p:nvSpPr>
            <p:spPr>
              <a:xfrm rot="16836570">
                <a:off x="3115210" y="2964850"/>
                <a:ext cx="128587" cy="78752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Abgerundetes Rechteck 17">
                <a:extLst>
                  <a:ext uri="{FF2B5EF4-FFF2-40B4-BE49-F238E27FC236}">
                    <a16:creationId xmlns:a16="http://schemas.microsoft.com/office/drawing/2014/main" id="{2DB6F807-1E2F-48AC-8A65-B057A6919E5B}"/>
                  </a:ext>
                </a:extLst>
              </p:cNvPr>
              <p:cNvSpPr/>
              <p:nvPr/>
            </p:nvSpPr>
            <p:spPr>
              <a:xfrm rot="16905831">
                <a:off x="3103924" y="2981385"/>
                <a:ext cx="72000" cy="360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209" name="Gerader Verbinder 347">
              <a:extLst>
                <a:ext uri="{FF2B5EF4-FFF2-40B4-BE49-F238E27FC236}">
                  <a16:creationId xmlns:a16="http://schemas.microsoft.com/office/drawing/2014/main" id="{88BFC1F6-CF83-4D83-8A01-0DA09F8729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8382" y="5675584"/>
              <a:ext cx="270781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r Verbinder 348">
              <a:extLst>
                <a:ext uri="{FF2B5EF4-FFF2-40B4-BE49-F238E27FC236}">
                  <a16:creationId xmlns:a16="http://schemas.microsoft.com/office/drawing/2014/main" id="{4475DD1E-B8BB-4559-B771-421809124844}"/>
                </a:ext>
              </a:extLst>
            </p:cNvPr>
            <p:cNvCxnSpPr>
              <a:cxnSpLocks/>
            </p:cNvCxnSpPr>
            <p:nvPr/>
          </p:nvCxnSpPr>
          <p:spPr>
            <a:xfrm>
              <a:off x="4860041" y="5673463"/>
              <a:ext cx="205387" cy="2661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Ellipse 349">
              <a:extLst>
                <a:ext uri="{FF2B5EF4-FFF2-40B4-BE49-F238E27FC236}">
                  <a16:creationId xmlns:a16="http://schemas.microsoft.com/office/drawing/2014/main" id="{937AE832-2169-401E-A1CA-ECBD8317D9BB}"/>
                </a:ext>
              </a:extLst>
            </p:cNvPr>
            <p:cNvSpPr/>
            <p:nvPr/>
          </p:nvSpPr>
          <p:spPr>
            <a:xfrm>
              <a:off x="4668415" y="5656788"/>
              <a:ext cx="36000" cy="36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13" name="Textfeld 351">
            <a:extLst>
              <a:ext uri="{FF2B5EF4-FFF2-40B4-BE49-F238E27FC236}">
                <a16:creationId xmlns:a16="http://schemas.microsoft.com/office/drawing/2014/main" id="{E14471BE-1312-4331-9823-D544F62B3D21}"/>
              </a:ext>
            </a:extLst>
          </p:cNvPr>
          <p:cNvSpPr txBox="1"/>
          <p:nvPr/>
        </p:nvSpPr>
        <p:spPr>
          <a:xfrm>
            <a:off x="4449872" y="5471138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/>
              <a:t>5x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18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rapezoid 124">
            <a:extLst>
              <a:ext uri="{FF2B5EF4-FFF2-40B4-BE49-F238E27FC236}">
                <a16:creationId xmlns:a16="http://schemas.microsoft.com/office/drawing/2014/main" id="{38A56528-4507-43C8-A44E-6C08275CF441}"/>
              </a:ext>
            </a:extLst>
          </p:cNvPr>
          <p:cNvSpPr/>
          <p:nvPr/>
        </p:nvSpPr>
        <p:spPr>
          <a:xfrm flipV="1">
            <a:off x="2788742" y="10583950"/>
            <a:ext cx="2472844" cy="585588"/>
          </a:xfrm>
          <a:prstGeom prst="trapezoid">
            <a:avLst>
              <a:gd name="adj" fmla="val 68375"/>
            </a:avLst>
          </a:prstGeom>
          <a:pattFill prst="wdUp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rapezoid 7"/>
          <p:cNvSpPr/>
          <p:nvPr/>
        </p:nvSpPr>
        <p:spPr>
          <a:xfrm>
            <a:off x="3691962" y="4055328"/>
            <a:ext cx="504000" cy="3906007"/>
          </a:xfrm>
          <a:prstGeom prst="trapezoid">
            <a:avLst>
              <a:gd name="adj" fmla="val 148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rapezoid 8"/>
          <p:cNvSpPr/>
          <p:nvPr/>
        </p:nvSpPr>
        <p:spPr>
          <a:xfrm>
            <a:off x="3587665" y="8029137"/>
            <a:ext cx="720000" cy="2921958"/>
          </a:xfrm>
          <a:prstGeom prst="trapezoid">
            <a:avLst>
              <a:gd name="adj" fmla="val 58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>
            <a:off x="3482001" y="7946318"/>
            <a:ext cx="904875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Freihandform 10"/>
          <p:cNvSpPr/>
          <p:nvPr/>
        </p:nvSpPr>
        <p:spPr>
          <a:xfrm>
            <a:off x="3491525" y="7995940"/>
            <a:ext cx="904875" cy="76200"/>
          </a:xfrm>
          <a:custGeom>
            <a:avLst/>
            <a:gdLst>
              <a:gd name="connsiteX0" fmla="*/ 0 w 904875"/>
              <a:gd name="connsiteY0" fmla="*/ 76200 h 76200"/>
              <a:gd name="connsiteX1" fmla="*/ 252412 w 904875"/>
              <a:gd name="connsiteY1" fmla="*/ 0 h 76200"/>
              <a:gd name="connsiteX2" fmla="*/ 438150 w 904875"/>
              <a:gd name="connsiteY2" fmla="*/ 38100 h 76200"/>
              <a:gd name="connsiteX3" fmla="*/ 671512 w 904875"/>
              <a:gd name="connsiteY3" fmla="*/ 4762 h 76200"/>
              <a:gd name="connsiteX4" fmla="*/ 904875 w 904875"/>
              <a:gd name="connsiteY4" fmla="*/ 381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5" h="76200">
                <a:moveTo>
                  <a:pt x="0" y="76200"/>
                </a:moveTo>
                <a:lnTo>
                  <a:pt x="252412" y="0"/>
                </a:lnTo>
                <a:lnTo>
                  <a:pt x="438150" y="38100"/>
                </a:lnTo>
                <a:lnTo>
                  <a:pt x="671512" y="4762"/>
                </a:lnTo>
                <a:lnTo>
                  <a:pt x="904875" y="38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r Verbinder 12"/>
          <p:cNvCxnSpPr/>
          <p:nvPr/>
        </p:nvCxnSpPr>
        <p:spPr>
          <a:xfrm>
            <a:off x="2415200" y="10562304"/>
            <a:ext cx="3243262" cy="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1870233" y="3832747"/>
            <a:ext cx="1332000" cy="450345"/>
            <a:chOff x="498633" y="2059952"/>
            <a:chExt cx="1332000" cy="450345"/>
          </a:xfrm>
        </p:grpSpPr>
        <p:cxnSp>
          <p:nvCxnSpPr>
            <p:cNvPr id="15" name="Gerader Verbinder 14"/>
            <p:cNvCxnSpPr/>
            <p:nvPr/>
          </p:nvCxnSpPr>
          <p:spPr>
            <a:xfrm>
              <a:off x="498633" y="229598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uppieren 15"/>
            <p:cNvGrpSpPr/>
            <p:nvPr/>
          </p:nvGrpSpPr>
          <p:grpSpPr>
            <a:xfrm>
              <a:off x="529249" y="2059952"/>
              <a:ext cx="543637" cy="450345"/>
              <a:chOff x="1119187" y="2059952"/>
              <a:chExt cx="543637" cy="450345"/>
            </a:xfrm>
          </p:grpSpPr>
          <p:sp>
            <p:nvSpPr>
              <p:cNvPr id="17" name="Gleichschenkliges Dreieck 16"/>
              <p:cNvSpPr/>
              <p:nvPr/>
            </p:nvSpPr>
            <p:spPr>
              <a:xfrm rot="10800000" flipV="1">
                <a:off x="1119187" y="2299846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1293812" y="2059952"/>
                <a:ext cx="369012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5m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9" name="Gruppieren 18"/>
          <p:cNvGrpSpPr/>
          <p:nvPr/>
        </p:nvGrpSpPr>
        <p:grpSpPr>
          <a:xfrm>
            <a:off x="1870234" y="10326884"/>
            <a:ext cx="1838779" cy="261610"/>
            <a:chOff x="1088571" y="2059952"/>
            <a:chExt cx="1838779" cy="261610"/>
          </a:xfrm>
        </p:grpSpPr>
        <p:cxnSp>
          <p:nvCxnSpPr>
            <p:cNvPr id="20" name="Gerader Verbinder 19"/>
            <p:cNvCxnSpPr/>
            <p:nvPr/>
          </p:nvCxnSpPr>
          <p:spPr>
            <a:xfrm>
              <a:off x="1088571" y="2295984"/>
              <a:ext cx="1838779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pieren 20"/>
            <p:cNvGrpSpPr/>
            <p:nvPr/>
          </p:nvGrpSpPr>
          <p:grpSpPr>
            <a:xfrm>
              <a:off x="1119187" y="2059952"/>
              <a:ext cx="651037" cy="261610"/>
              <a:chOff x="1119187" y="2059952"/>
              <a:chExt cx="651037" cy="261610"/>
            </a:xfrm>
          </p:grpSpPr>
          <p:sp>
            <p:nvSpPr>
              <p:cNvPr id="22" name="Gleichschenkliges Dreieck 21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1293812" y="2059952"/>
                <a:ext cx="476412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0.0m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cxnSp>
        <p:nvCxnSpPr>
          <p:cNvPr id="24" name="Gerader Verbinder 23"/>
          <p:cNvCxnSpPr/>
          <p:nvPr/>
        </p:nvCxnSpPr>
        <p:spPr>
          <a:xfrm flipH="1">
            <a:off x="3751083" y="5091786"/>
            <a:ext cx="39848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cxnSpLocks/>
          </p:cNvCxnSpPr>
          <p:nvPr/>
        </p:nvCxnSpPr>
        <p:spPr>
          <a:xfrm>
            <a:off x="4144559" y="5095414"/>
            <a:ext cx="136929" cy="769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4135509" y="5086714"/>
            <a:ext cx="36000" cy="36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41554" y="390265"/>
            <a:ext cx="2324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u="sng" dirty="0"/>
              <a:t>Pfosten (5x)</a:t>
            </a:r>
          </a:p>
          <a:p>
            <a:r>
              <a:rPr lang="de-CH" sz="1400" dirty="0"/>
              <a:t>0° ist immer zum Mittelpunkt</a:t>
            </a:r>
            <a:endParaRPr lang="de-DE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4658077" y="2581954"/>
            <a:ext cx="4629855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Hilfsseil Posten / Spannseile Tuch (0°)</a:t>
            </a:r>
          </a:p>
          <a:p>
            <a:r>
              <a:rPr lang="de-CH" sz="1100" dirty="0"/>
              <a:t>1x Rundschlinge WLL 1to L1m als zulaufende Schlinge. In diese wird ein Kettenglied </a:t>
            </a:r>
            <a:r>
              <a:rPr lang="de-CH" sz="1100" dirty="0" err="1"/>
              <a:t>eingeschlauft</a:t>
            </a:r>
            <a:r>
              <a:rPr lang="de-CH" sz="1100" dirty="0"/>
              <a:t>. Das 15m lange 16kN Seil wird hier durchgezogen als Hilfsseil für das Aufstellen des Pfostens. Später wird das Hilfsseil am Mast weggenommen und als Spannseil für das Tuch verwendet (Öse 1 + 2).</a:t>
            </a:r>
          </a:p>
          <a:p>
            <a:r>
              <a:rPr lang="de-CH" sz="1100" dirty="0">
                <a:solidFill>
                  <a:srgbClr val="FF0000"/>
                </a:solidFill>
              </a:rPr>
              <a:t>Achtung: Die Höhe beschreibt die Höhe des Kettengliedes!</a:t>
            </a:r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Abspannseile Posten (135, 225°)</a:t>
            </a:r>
          </a:p>
          <a:p>
            <a:r>
              <a:rPr lang="de-CH" sz="1100" dirty="0"/>
              <a:t>1x 30m 33kN: Mitte mit einem Mastwurf anschlagen.</a:t>
            </a:r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Verbindungsseil Posten-Posten (306°)</a:t>
            </a:r>
          </a:p>
          <a:p>
            <a:r>
              <a:rPr lang="de-CH" sz="1100" dirty="0"/>
              <a:t>1x 20m 33kN: ein Ende mit einem Mastwurf anschlagen und mit ½ doppelter Spierenstich sichern. Dieses läuft im Uhrzeigersinn zum nächsten Pfosten, und dort in die Hilfsschlinge.</a:t>
            </a:r>
          </a:p>
          <a:p>
            <a:r>
              <a:rPr lang="de-CH" sz="1100" u="sng" dirty="0"/>
              <a:t>Hilfsschlinge Verbindungsseil Posten-Pfosten (45°)</a:t>
            </a:r>
          </a:p>
          <a:p>
            <a:r>
              <a:rPr lang="de-CH" sz="1100" dirty="0"/>
              <a:t>1x Rundschlinge WLL 1t L1m. In diese wird eine Kettenglied </a:t>
            </a:r>
            <a:r>
              <a:rPr lang="de-CH" sz="1100" dirty="0" err="1"/>
              <a:t>eingeschlauft</a:t>
            </a:r>
            <a:r>
              <a:rPr lang="de-CH" sz="1100" dirty="0"/>
              <a:t>. Durch das Kettenglied wird das Verbindungsseil (315°) vom Posten links eingezogen.</a:t>
            </a:r>
          </a:p>
          <a:p>
            <a:endParaRPr lang="de-CH" sz="1100" u="sng" dirty="0"/>
          </a:p>
          <a:p>
            <a:r>
              <a:rPr lang="de-CH" sz="1100" u="sng" dirty="0"/>
              <a:t>WLL-Kette nach hinten (180°)</a:t>
            </a:r>
          </a:p>
          <a:p>
            <a:r>
              <a:rPr lang="de-CH" sz="1100" dirty="0"/>
              <a:t>1x Rundschlinge WLL 2t L1m als zulaufende Schlinge.</a:t>
            </a:r>
          </a:p>
          <a:p>
            <a:r>
              <a:rPr lang="de-CH" sz="1100" dirty="0"/>
              <a:t>Darin wird ein Zurrgurt 10m eingehängt, die Rätsche ist beim Ankerpunkt. </a:t>
            </a:r>
          </a:p>
          <a:p>
            <a:endParaRPr lang="de-CH" sz="1100" dirty="0"/>
          </a:p>
          <a:p>
            <a:endParaRPr lang="de-CH" sz="1100" u="sng" dirty="0"/>
          </a:p>
          <a:p>
            <a:r>
              <a:rPr lang="de-CH" sz="1100" u="sng" dirty="0"/>
              <a:t>Firstspannset (0°)</a:t>
            </a:r>
          </a:p>
          <a:p>
            <a:r>
              <a:rPr lang="de-CH" sz="1100" dirty="0"/>
              <a:t>1x Rundschlinge WLL 2t L1m als zulaufende Schlinge (eventuell mehrmals, sodass die Schlinge kurz/eng wird).</a:t>
            </a:r>
          </a:p>
          <a:p>
            <a:r>
              <a:rPr lang="de-CH" sz="1100" dirty="0"/>
              <a:t>Darin wird eine Rätsche eines Zurrgurts 2to 12m eingehängt und auf die Länge eingestellt. (Länge siehe Mast)</a:t>
            </a:r>
          </a:p>
          <a:p>
            <a:endParaRPr lang="de-CH" sz="1100" dirty="0"/>
          </a:p>
          <a:p>
            <a:endParaRPr lang="de-CH" sz="1100" dirty="0"/>
          </a:p>
          <a:p>
            <a:endParaRPr lang="de-CH" sz="1100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endParaRPr lang="de-CH" sz="1100" u="sng" dirty="0"/>
          </a:p>
          <a:p>
            <a:r>
              <a:rPr lang="de-CH" sz="1100" u="sng" dirty="0"/>
              <a:t>Karabinerkranz (0° und -20°)</a:t>
            </a:r>
          </a:p>
          <a:p>
            <a:r>
              <a:rPr lang="de-CH" sz="1100" dirty="0"/>
              <a:t>1x Umreifungsgurt WLL 2to L2m worin 2 Karabiner eingebunden ist. Das Verbindungsseil 315° vom Pfosten links wird hier </a:t>
            </a:r>
            <a:r>
              <a:rPr lang="de-CH" sz="1100" dirty="0" err="1"/>
              <a:t>abgeknotet</a:t>
            </a:r>
            <a:r>
              <a:rPr lang="de-CH" sz="1100" dirty="0"/>
              <a:t>, sowie später das Hilfsseil für die Firstblachen.</a:t>
            </a:r>
          </a:p>
          <a:p>
            <a:endParaRPr lang="de-CH" sz="1100" dirty="0"/>
          </a:p>
        </p:txBody>
      </p:sp>
      <p:cxnSp>
        <p:nvCxnSpPr>
          <p:cNvPr id="29" name="Gerader Verbinder 28"/>
          <p:cNvCxnSpPr/>
          <p:nvPr/>
        </p:nvCxnSpPr>
        <p:spPr>
          <a:xfrm flipH="1">
            <a:off x="3751083" y="5110809"/>
            <a:ext cx="39848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/>
          <p:nvPr/>
        </p:nvGrpSpPr>
        <p:grpSpPr>
          <a:xfrm>
            <a:off x="1870233" y="5002100"/>
            <a:ext cx="1332000" cy="261610"/>
            <a:chOff x="498633" y="2406012"/>
            <a:chExt cx="1332000" cy="261610"/>
          </a:xfrm>
        </p:grpSpPr>
        <p:cxnSp>
          <p:nvCxnSpPr>
            <p:cNvPr id="35" name="Gerader Verbinder 34"/>
            <p:cNvCxnSpPr/>
            <p:nvPr/>
          </p:nvCxnSpPr>
          <p:spPr>
            <a:xfrm>
              <a:off x="498633" y="2642044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uppieren 35"/>
            <p:cNvGrpSpPr/>
            <p:nvPr/>
          </p:nvGrpSpPr>
          <p:grpSpPr>
            <a:xfrm>
              <a:off x="529249" y="2406012"/>
              <a:ext cx="1168808" cy="261610"/>
              <a:chOff x="1119187" y="2059952"/>
              <a:chExt cx="1168808" cy="261610"/>
            </a:xfrm>
          </p:grpSpPr>
          <p:sp>
            <p:nvSpPr>
              <p:cNvPr id="37" name="Gleichschenkliges Dreieck 36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1293812" y="2059952"/>
                <a:ext cx="994183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4.40m (B+0.2)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0" name="Gruppieren 49"/>
          <p:cNvGrpSpPr/>
          <p:nvPr/>
        </p:nvGrpSpPr>
        <p:grpSpPr>
          <a:xfrm>
            <a:off x="1870233" y="4482761"/>
            <a:ext cx="1332000" cy="261610"/>
            <a:chOff x="498633" y="3190548"/>
            <a:chExt cx="1332000" cy="261610"/>
          </a:xfrm>
        </p:grpSpPr>
        <p:cxnSp>
          <p:nvCxnSpPr>
            <p:cNvPr id="51" name="Gerader Verbinder 50"/>
            <p:cNvCxnSpPr/>
            <p:nvPr/>
          </p:nvCxnSpPr>
          <p:spPr>
            <a:xfrm>
              <a:off x="498633" y="3426580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uppieren 51"/>
            <p:cNvGrpSpPr/>
            <p:nvPr/>
          </p:nvGrpSpPr>
          <p:grpSpPr>
            <a:xfrm>
              <a:off x="529249" y="3190548"/>
              <a:ext cx="1168808" cy="261610"/>
              <a:chOff x="1119187" y="2059952"/>
              <a:chExt cx="1168808" cy="261610"/>
            </a:xfrm>
          </p:grpSpPr>
          <p:sp>
            <p:nvSpPr>
              <p:cNvPr id="53" name="Gleichschenkliges Dreieck 52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1293812" y="2059952"/>
                <a:ext cx="994183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4.60m (B+0.4)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98" name="Gruppieren 97"/>
          <p:cNvGrpSpPr/>
          <p:nvPr/>
        </p:nvGrpSpPr>
        <p:grpSpPr>
          <a:xfrm>
            <a:off x="1870233" y="5588103"/>
            <a:ext cx="1332000" cy="261610"/>
            <a:chOff x="498633" y="4197459"/>
            <a:chExt cx="1332000" cy="261610"/>
          </a:xfrm>
        </p:grpSpPr>
        <p:cxnSp>
          <p:nvCxnSpPr>
            <p:cNvPr id="99" name="Gerader Verbinder 98"/>
            <p:cNvCxnSpPr/>
            <p:nvPr/>
          </p:nvCxnSpPr>
          <p:spPr>
            <a:xfrm>
              <a:off x="498633" y="4433491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Gruppieren 99"/>
            <p:cNvGrpSpPr/>
            <p:nvPr/>
          </p:nvGrpSpPr>
          <p:grpSpPr>
            <a:xfrm>
              <a:off x="529249" y="4197459"/>
              <a:ext cx="723173" cy="261610"/>
              <a:chOff x="1119187" y="2059952"/>
              <a:chExt cx="723173" cy="261610"/>
            </a:xfrm>
          </p:grpSpPr>
          <p:sp>
            <p:nvSpPr>
              <p:cNvPr id="101" name="Gleichschenkliges Dreieck 100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2" name="Textfeld 101"/>
              <p:cNvSpPr txBox="1"/>
              <p:nvPr/>
            </p:nvSpPr>
            <p:spPr>
              <a:xfrm>
                <a:off x="1293812" y="2059952"/>
                <a:ext cx="548548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4.20m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cxnSp>
        <p:nvCxnSpPr>
          <p:cNvPr id="113" name="Gerader Verbinder 112"/>
          <p:cNvCxnSpPr/>
          <p:nvPr/>
        </p:nvCxnSpPr>
        <p:spPr>
          <a:xfrm flipH="1">
            <a:off x="3693934" y="5854522"/>
            <a:ext cx="46936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/>
          <p:cNvCxnSpPr/>
          <p:nvPr/>
        </p:nvCxnSpPr>
        <p:spPr>
          <a:xfrm flipH="1">
            <a:off x="3565450" y="5878055"/>
            <a:ext cx="136128" cy="171104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Ellipse 114"/>
          <p:cNvSpPr/>
          <p:nvPr/>
        </p:nvSpPr>
        <p:spPr>
          <a:xfrm>
            <a:off x="3701577" y="5851125"/>
            <a:ext cx="36000" cy="3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6" name="Gerader Verbinder 115"/>
          <p:cNvCxnSpPr/>
          <p:nvPr/>
        </p:nvCxnSpPr>
        <p:spPr>
          <a:xfrm flipH="1" flipV="1">
            <a:off x="3696316" y="5873545"/>
            <a:ext cx="469364" cy="156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bgerundetes Rechteck 145"/>
          <p:cNvSpPr/>
          <p:nvPr/>
        </p:nvSpPr>
        <p:spPr>
          <a:xfrm rot="16251072" flipH="1">
            <a:off x="3706053" y="10023255"/>
            <a:ext cx="128587" cy="745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Rechteck 147"/>
          <p:cNvSpPr/>
          <p:nvPr/>
        </p:nvSpPr>
        <p:spPr>
          <a:xfrm>
            <a:off x="3558339" y="10029626"/>
            <a:ext cx="775537" cy="591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61" name="Gruppieren 160"/>
          <p:cNvGrpSpPr/>
          <p:nvPr/>
        </p:nvGrpSpPr>
        <p:grpSpPr>
          <a:xfrm>
            <a:off x="1870233" y="9883974"/>
            <a:ext cx="1332000" cy="261610"/>
            <a:chOff x="498633" y="5050768"/>
            <a:chExt cx="1332000" cy="261610"/>
          </a:xfrm>
        </p:grpSpPr>
        <p:cxnSp>
          <p:nvCxnSpPr>
            <p:cNvPr id="162" name="Gerader Verbinder 161"/>
            <p:cNvCxnSpPr/>
            <p:nvPr/>
          </p:nvCxnSpPr>
          <p:spPr>
            <a:xfrm>
              <a:off x="498633" y="5286800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3" name="Gruppieren 162"/>
            <p:cNvGrpSpPr/>
            <p:nvPr/>
          </p:nvGrpSpPr>
          <p:grpSpPr>
            <a:xfrm>
              <a:off x="529249" y="5050768"/>
              <a:ext cx="543637" cy="261610"/>
              <a:chOff x="1119187" y="2059952"/>
              <a:chExt cx="543637" cy="261610"/>
            </a:xfrm>
          </p:grpSpPr>
          <p:sp>
            <p:nvSpPr>
              <p:cNvPr id="164" name="Gleichschenkliges Dreieck 163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5" name="Textfeld 164"/>
              <p:cNvSpPr txBox="1"/>
              <p:nvPr/>
            </p:nvSpPr>
            <p:spPr>
              <a:xfrm>
                <a:off x="1293812" y="2059952"/>
                <a:ext cx="369012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1m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71" name="Gruppieren 170"/>
          <p:cNvGrpSpPr/>
          <p:nvPr/>
        </p:nvGrpSpPr>
        <p:grpSpPr>
          <a:xfrm>
            <a:off x="1870233" y="10689485"/>
            <a:ext cx="1332000" cy="261610"/>
            <a:chOff x="498633" y="5050768"/>
            <a:chExt cx="1332000" cy="261610"/>
          </a:xfrm>
        </p:grpSpPr>
        <p:cxnSp>
          <p:nvCxnSpPr>
            <p:cNvPr id="172" name="Gerader Verbinder 171"/>
            <p:cNvCxnSpPr/>
            <p:nvPr/>
          </p:nvCxnSpPr>
          <p:spPr>
            <a:xfrm>
              <a:off x="498633" y="5286800"/>
              <a:ext cx="13320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uppieren 172"/>
            <p:cNvGrpSpPr/>
            <p:nvPr/>
          </p:nvGrpSpPr>
          <p:grpSpPr>
            <a:xfrm>
              <a:off x="529249" y="5050768"/>
              <a:ext cx="694319" cy="261610"/>
              <a:chOff x="1119187" y="2059952"/>
              <a:chExt cx="694319" cy="261610"/>
            </a:xfrm>
          </p:grpSpPr>
          <p:sp>
            <p:nvSpPr>
              <p:cNvPr id="174" name="Gleichschenkliges Dreieck 173"/>
              <p:cNvSpPr/>
              <p:nvPr/>
            </p:nvSpPr>
            <p:spPr>
              <a:xfrm flipV="1">
                <a:off x="1119187" y="2085532"/>
                <a:ext cx="174625" cy="210451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Textfeld 174"/>
              <p:cNvSpPr txBox="1"/>
              <p:nvPr/>
            </p:nvSpPr>
            <p:spPr>
              <a:xfrm>
                <a:off x="1293812" y="2059952"/>
                <a:ext cx="519694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CH" sz="1100" dirty="0">
                    <a:solidFill>
                      <a:schemeClr val="accent6">
                        <a:lumMod val="75000"/>
                      </a:schemeClr>
                    </a:solidFill>
                  </a:rPr>
                  <a:t>-0.3m</a:t>
                </a:r>
                <a:endParaRPr lang="de-DE" sz="11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76" name="Bogen 175"/>
          <p:cNvSpPr/>
          <p:nvPr/>
        </p:nvSpPr>
        <p:spPr>
          <a:xfrm>
            <a:off x="3744431" y="3376011"/>
            <a:ext cx="391428" cy="205740"/>
          </a:xfrm>
          <a:prstGeom prst="arc">
            <a:avLst>
              <a:gd name="adj1" fmla="val 18823618"/>
              <a:gd name="adj2" fmla="val 11803980"/>
            </a:avLst>
          </a:prstGeom>
          <a:ln w="12700">
            <a:solidFill>
              <a:schemeClr val="tx1"/>
            </a:solidFill>
            <a:headEnd type="triangl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Abgerundetes Rechteck 146"/>
          <p:cNvSpPr/>
          <p:nvPr/>
        </p:nvSpPr>
        <p:spPr>
          <a:xfrm rot="16181811" flipH="1">
            <a:off x="3696762" y="10040042"/>
            <a:ext cx="72000" cy="3406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Abgerundetes Rechteck 72"/>
          <p:cNvSpPr/>
          <p:nvPr/>
        </p:nvSpPr>
        <p:spPr>
          <a:xfrm rot="18630821">
            <a:off x="3589521" y="4832358"/>
            <a:ext cx="128587" cy="78752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4" name="Freihandform 73"/>
          <p:cNvSpPr/>
          <p:nvPr/>
        </p:nvSpPr>
        <p:spPr>
          <a:xfrm rot="2149102">
            <a:off x="3494041" y="4860754"/>
            <a:ext cx="108657" cy="176013"/>
          </a:xfrm>
          <a:custGeom>
            <a:avLst/>
            <a:gdLst>
              <a:gd name="connsiteX0" fmla="*/ 0 w 157163"/>
              <a:gd name="connsiteY0" fmla="*/ 645318 h 645318"/>
              <a:gd name="connsiteX1" fmla="*/ 102394 w 157163"/>
              <a:gd name="connsiteY1" fmla="*/ 23812 h 645318"/>
              <a:gd name="connsiteX2" fmla="*/ 121444 w 157163"/>
              <a:gd name="connsiteY2" fmla="*/ 2381 h 645318"/>
              <a:gd name="connsiteX3" fmla="*/ 142875 w 157163"/>
              <a:gd name="connsiteY3" fmla="*/ 0 h 645318"/>
              <a:gd name="connsiteX4" fmla="*/ 154782 w 157163"/>
              <a:gd name="connsiteY4" fmla="*/ 9525 h 645318"/>
              <a:gd name="connsiteX5" fmla="*/ 157163 w 157163"/>
              <a:gd name="connsiteY5" fmla="*/ 19050 h 64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163" h="645318">
                <a:moveTo>
                  <a:pt x="0" y="645318"/>
                </a:moveTo>
                <a:lnTo>
                  <a:pt x="102394" y="23812"/>
                </a:lnTo>
                <a:lnTo>
                  <a:pt x="121444" y="2381"/>
                </a:lnTo>
                <a:lnTo>
                  <a:pt x="142875" y="0"/>
                </a:lnTo>
                <a:lnTo>
                  <a:pt x="154782" y="9525"/>
                </a:lnTo>
                <a:lnTo>
                  <a:pt x="157163" y="19050"/>
                </a:ln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5" name="Gerader Verbinder 74"/>
          <p:cNvCxnSpPr>
            <a:cxnSpLocks/>
          </p:cNvCxnSpPr>
          <p:nvPr/>
        </p:nvCxnSpPr>
        <p:spPr>
          <a:xfrm>
            <a:off x="3640758" y="4908952"/>
            <a:ext cx="14231" cy="115321"/>
          </a:xfrm>
          <a:prstGeom prst="line">
            <a:avLst/>
          </a:prstGeom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/>
          <p:nvPr/>
        </p:nvCxnSpPr>
        <p:spPr>
          <a:xfrm flipH="1">
            <a:off x="3758225" y="4730053"/>
            <a:ext cx="381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>
            <a:endCxn id="73" idx="3"/>
          </p:cNvCxnSpPr>
          <p:nvPr/>
        </p:nvCxnSpPr>
        <p:spPr>
          <a:xfrm flipH="1">
            <a:off x="3695580" y="4751911"/>
            <a:ext cx="44160" cy="7094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lipse 77"/>
          <p:cNvSpPr/>
          <p:nvPr/>
        </p:nvSpPr>
        <p:spPr>
          <a:xfrm>
            <a:off x="3739738" y="4724981"/>
            <a:ext cx="36000" cy="3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9" name="Gerader Verbinder 78"/>
          <p:cNvCxnSpPr/>
          <p:nvPr/>
        </p:nvCxnSpPr>
        <p:spPr>
          <a:xfrm flipH="1">
            <a:off x="3758225" y="4749076"/>
            <a:ext cx="381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/>
          <p:cNvGrpSpPr/>
          <p:nvPr/>
        </p:nvGrpSpPr>
        <p:grpSpPr>
          <a:xfrm rot="10800000">
            <a:off x="3167422" y="6035557"/>
            <a:ext cx="423851" cy="419393"/>
            <a:chOff x="1807727" y="4566326"/>
            <a:chExt cx="423851" cy="419393"/>
          </a:xfrm>
        </p:grpSpPr>
        <p:grpSp>
          <p:nvGrpSpPr>
            <p:cNvPr id="90" name="Gruppieren 89"/>
            <p:cNvGrpSpPr/>
            <p:nvPr/>
          </p:nvGrpSpPr>
          <p:grpSpPr>
            <a:xfrm rot="8651750">
              <a:off x="1807727" y="4898886"/>
              <a:ext cx="112962" cy="86833"/>
              <a:chOff x="1580829" y="5218850"/>
              <a:chExt cx="189409" cy="120395"/>
            </a:xfrm>
          </p:grpSpPr>
          <p:sp>
            <p:nvSpPr>
              <p:cNvPr id="91" name="Ellipse 90"/>
              <p:cNvSpPr/>
              <p:nvPr/>
            </p:nvSpPr>
            <p:spPr>
              <a:xfrm>
                <a:off x="1580829" y="5243032"/>
                <a:ext cx="78365" cy="7202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Bogen 91"/>
              <p:cNvSpPr/>
              <p:nvPr/>
            </p:nvSpPr>
            <p:spPr>
              <a:xfrm rot="415380">
                <a:off x="1661291" y="5218850"/>
                <a:ext cx="108947" cy="120395"/>
              </a:xfrm>
              <a:prstGeom prst="arc">
                <a:avLst>
                  <a:gd name="adj1" fmla="val 10447432"/>
                  <a:gd name="adj2" fmla="val 4389730"/>
                </a:avLst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0" name="Gruppieren 29"/>
            <p:cNvGrpSpPr/>
            <p:nvPr/>
          </p:nvGrpSpPr>
          <p:grpSpPr>
            <a:xfrm rot="19542803">
              <a:off x="2118616" y="4566326"/>
              <a:ext cx="112962" cy="86833"/>
              <a:chOff x="1580829" y="5218850"/>
              <a:chExt cx="189409" cy="120395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1580829" y="5243032"/>
                <a:ext cx="78365" cy="7202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Bogen 6"/>
              <p:cNvSpPr/>
              <p:nvPr/>
            </p:nvSpPr>
            <p:spPr>
              <a:xfrm rot="415380">
                <a:off x="1661291" y="5218850"/>
                <a:ext cx="108947" cy="120395"/>
              </a:xfrm>
              <a:prstGeom prst="arc">
                <a:avLst>
                  <a:gd name="adj1" fmla="val 10447432"/>
                  <a:gd name="adj2" fmla="val 4389730"/>
                </a:avLst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32" name="Gerader Verbinder 31"/>
            <p:cNvCxnSpPr/>
            <p:nvPr/>
          </p:nvCxnSpPr>
          <p:spPr>
            <a:xfrm flipH="1">
              <a:off x="1890012" y="4631951"/>
              <a:ext cx="256101" cy="29059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2071496" y="4619893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2081037" y="4603418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ieren 45"/>
            <p:cNvGrpSpPr/>
            <p:nvPr/>
          </p:nvGrpSpPr>
          <p:grpSpPr>
            <a:xfrm rot="2482961">
              <a:off x="1942744" y="4731177"/>
              <a:ext cx="88106" cy="155510"/>
              <a:chOff x="1438275" y="4690333"/>
              <a:chExt cx="88106" cy="155510"/>
            </a:xfrm>
          </p:grpSpPr>
          <p:sp>
            <p:nvSpPr>
              <p:cNvPr id="44" name="Trapezoid 43"/>
              <p:cNvSpPr/>
              <p:nvPr/>
            </p:nvSpPr>
            <p:spPr>
              <a:xfrm>
                <a:off x="1438275" y="4739300"/>
                <a:ext cx="88106" cy="106543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Abgerundetes Rechteck 44"/>
              <p:cNvSpPr/>
              <p:nvPr/>
            </p:nvSpPr>
            <p:spPr>
              <a:xfrm>
                <a:off x="1438275" y="4690333"/>
                <a:ext cx="88106" cy="457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94" name="Gerader Verbinder 93"/>
            <p:cNvCxnSpPr/>
            <p:nvPr/>
          </p:nvCxnSpPr>
          <p:spPr>
            <a:xfrm>
              <a:off x="2071254" y="4625004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/>
            <p:nvPr/>
          </p:nvCxnSpPr>
          <p:spPr>
            <a:xfrm>
              <a:off x="2080795" y="4608529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Abgerundetes Rechteck 102"/>
          <p:cNvSpPr/>
          <p:nvPr/>
        </p:nvSpPr>
        <p:spPr>
          <a:xfrm rot="18630821">
            <a:off x="3589521" y="5374679"/>
            <a:ext cx="128587" cy="78752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4" name="Freihandform 103"/>
          <p:cNvSpPr/>
          <p:nvPr/>
        </p:nvSpPr>
        <p:spPr>
          <a:xfrm rot="4013950">
            <a:off x="3320631" y="5248723"/>
            <a:ext cx="183128" cy="407753"/>
          </a:xfrm>
          <a:custGeom>
            <a:avLst/>
            <a:gdLst>
              <a:gd name="connsiteX0" fmla="*/ 0 w 157163"/>
              <a:gd name="connsiteY0" fmla="*/ 645318 h 645318"/>
              <a:gd name="connsiteX1" fmla="*/ 102394 w 157163"/>
              <a:gd name="connsiteY1" fmla="*/ 23812 h 645318"/>
              <a:gd name="connsiteX2" fmla="*/ 121444 w 157163"/>
              <a:gd name="connsiteY2" fmla="*/ 2381 h 645318"/>
              <a:gd name="connsiteX3" fmla="*/ 142875 w 157163"/>
              <a:gd name="connsiteY3" fmla="*/ 0 h 645318"/>
              <a:gd name="connsiteX4" fmla="*/ 154782 w 157163"/>
              <a:gd name="connsiteY4" fmla="*/ 9525 h 645318"/>
              <a:gd name="connsiteX5" fmla="*/ 157163 w 157163"/>
              <a:gd name="connsiteY5" fmla="*/ 19050 h 64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163" h="645318">
                <a:moveTo>
                  <a:pt x="0" y="645318"/>
                </a:moveTo>
                <a:lnTo>
                  <a:pt x="102394" y="23812"/>
                </a:lnTo>
                <a:lnTo>
                  <a:pt x="121444" y="2381"/>
                </a:lnTo>
                <a:lnTo>
                  <a:pt x="142875" y="0"/>
                </a:lnTo>
                <a:lnTo>
                  <a:pt x="154782" y="9525"/>
                </a:lnTo>
                <a:lnTo>
                  <a:pt x="157163" y="19050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5" name="Gerader Verbinder 104"/>
          <p:cNvCxnSpPr>
            <a:cxnSpLocks/>
          </p:cNvCxnSpPr>
          <p:nvPr/>
        </p:nvCxnSpPr>
        <p:spPr>
          <a:xfrm flipH="1">
            <a:off x="3628650" y="5479654"/>
            <a:ext cx="1275" cy="11514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/>
          <p:cNvCxnSpPr/>
          <p:nvPr/>
        </p:nvCxnSpPr>
        <p:spPr>
          <a:xfrm flipH="1">
            <a:off x="3758225" y="5272374"/>
            <a:ext cx="381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>
            <a:endCxn id="103" idx="3"/>
          </p:cNvCxnSpPr>
          <p:nvPr/>
        </p:nvCxnSpPr>
        <p:spPr>
          <a:xfrm flipH="1">
            <a:off x="3695580" y="5294232"/>
            <a:ext cx="44160" cy="7094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llipse 107"/>
          <p:cNvSpPr/>
          <p:nvPr/>
        </p:nvSpPr>
        <p:spPr>
          <a:xfrm>
            <a:off x="3739738" y="5267302"/>
            <a:ext cx="36000" cy="3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9" name="Gerader Verbinder 108"/>
          <p:cNvCxnSpPr/>
          <p:nvPr/>
        </p:nvCxnSpPr>
        <p:spPr>
          <a:xfrm flipH="1">
            <a:off x="3758225" y="5291397"/>
            <a:ext cx="381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/>
          <p:cNvCxnSpPr/>
          <p:nvPr/>
        </p:nvCxnSpPr>
        <p:spPr>
          <a:xfrm flipH="1" flipV="1">
            <a:off x="3732800" y="9579853"/>
            <a:ext cx="18000" cy="4431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e 119"/>
          <p:cNvSpPr/>
          <p:nvPr/>
        </p:nvSpPr>
        <p:spPr>
          <a:xfrm>
            <a:off x="3750207" y="9991587"/>
            <a:ext cx="36000" cy="36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22" name="Gruppieren 121"/>
          <p:cNvGrpSpPr/>
          <p:nvPr/>
        </p:nvGrpSpPr>
        <p:grpSpPr>
          <a:xfrm rot="17328187">
            <a:off x="3715167" y="9468831"/>
            <a:ext cx="45719" cy="207842"/>
            <a:chOff x="2071254" y="4608529"/>
            <a:chExt cx="55928" cy="190306"/>
          </a:xfrm>
        </p:grpSpPr>
        <p:cxnSp>
          <p:nvCxnSpPr>
            <p:cNvPr id="123" name="Gerader Verbinder 122"/>
            <p:cNvCxnSpPr/>
            <p:nvPr/>
          </p:nvCxnSpPr>
          <p:spPr>
            <a:xfrm>
              <a:off x="2071254" y="4625004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/>
            <p:cNvCxnSpPr/>
            <p:nvPr/>
          </p:nvCxnSpPr>
          <p:spPr>
            <a:xfrm>
              <a:off x="2080795" y="4608529"/>
              <a:ext cx="46387" cy="1738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Gerader Verbinder 126">
            <a:extLst>
              <a:ext uri="{FF2B5EF4-FFF2-40B4-BE49-F238E27FC236}">
                <a16:creationId xmlns:a16="http://schemas.microsoft.com/office/drawing/2014/main" id="{F1C04A66-6EBC-418E-BD4E-B349D2290A65}"/>
              </a:ext>
            </a:extLst>
          </p:cNvPr>
          <p:cNvCxnSpPr>
            <a:cxnSpLocks/>
          </p:cNvCxnSpPr>
          <p:nvPr/>
        </p:nvCxnSpPr>
        <p:spPr>
          <a:xfrm flipH="1">
            <a:off x="4129643" y="3208867"/>
            <a:ext cx="603826" cy="151636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DB381F2D-0163-4DAE-9372-282FE6AF6EAF}"/>
              </a:ext>
            </a:extLst>
          </p:cNvPr>
          <p:cNvCxnSpPr>
            <a:cxnSpLocks/>
          </p:cNvCxnSpPr>
          <p:nvPr/>
        </p:nvCxnSpPr>
        <p:spPr>
          <a:xfrm flipH="1">
            <a:off x="4267469" y="4524196"/>
            <a:ext cx="472588" cy="64289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5FD2040B-CB2C-41E1-BA6D-F32AEDF4A948}"/>
              </a:ext>
            </a:extLst>
          </p:cNvPr>
          <p:cNvCxnSpPr>
            <a:cxnSpLocks/>
          </p:cNvCxnSpPr>
          <p:nvPr/>
        </p:nvCxnSpPr>
        <p:spPr>
          <a:xfrm flipH="1" flipV="1">
            <a:off x="4163300" y="5224273"/>
            <a:ext cx="576757" cy="1385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Gerader Verbinder 129">
            <a:extLst>
              <a:ext uri="{FF2B5EF4-FFF2-40B4-BE49-F238E27FC236}">
                <a16:creationId xmlns:a16="http://schemas.microsoft.com/office/drawing/2014/main" id="{4078A96C-ECCD-4CB6-8270-39C957AC857A}"/>
              </a:ext>
            </a:extLst>
          </p:cNvPr>
          <p:cNvCxnSpPr>
            <a:cxnSpLocks/>
          </p:cNvCxnSpPr>
          <p:nvPr/>
        </p:nvCxnSpPr>
        <p:spPr>
          <a:xfrm flipH="1" flipV="1">
            <a:off x="4129642" y="5291398"/>
            <a:ext cx="603827" cy="58214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9C33105D-E344-465D-AEF0-1CDE1433865E}"/>
              </a:ext>
            </a:extLst>
          </p:cNvPr>
          <p:cNvCxnSpPr>
            <a:cxnSpLocks/>
          </p:cNvCxnSpPr>
          <p:nvPr/>
        </p:nvCxnSpPr>
        <p:spPr>
          <a:xfrm flipH="1">
            <a:off x="4373328" y="9753600"/>
            <a:ext cx="382861" cy="27416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feld 136">
            <a:extLst>
              <a:ext uri="{FF2B5EF4-FFF2-40B4-BE49-F238E27FC236}">
                <a16:creationId xmlns:a16="http://schemas.microsoft.com/office/drawing/2014/main" id="{7E8D57E7-8C49-497B-BFAD-68291E6D6C63}"/>
              </a:ext>
            </a:extLst>
          </p:cNvPr>
          <p:cNvSpPr txBox="1"/>
          <p:nvPr/>
        </p:nvSpPr>
        <p:spPr>
          <a:xfrm rot="5400000">
            <a:off x="-510991" y="10759104"/>
            <a:ext cx="2643224" cy="1200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de-CH" sz="1801" b="1" dirty="0"/>
              <a:t>5-First 75 OS</a:t>
            </a:r>
          </a:p>
          <a:p>
            <a:pPr algn="r"/>
            <a:r>
              <a:rPr lang="de-CH" sz="1801" dirty="0"/>
              <a:t>Outdoorsolutions | CB+DB</a:t>
            </a:r>
          </a:p>
          <a:p>
            <a:pPr algn="r"/>
            <a:r>
              <a:rPr lang="de-CH" sz="1801" dirty="0"/>
              <a:t>Konstruktionsplan Pfosten</a:t>
            </a:r>
          </a:p>
          <a:p>
            <a:pPr algn="r"/>
            <a:r>
              <a:rPr lang="de-CH" sz="1801" dirty="0"/>
              <a:t>[1:25 auf A3 hoch]</a:t>
            </a:r>
          </a:p>
        </p:txBody>
      </p: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8A8632C-171E-4A0D-A549-EEAE85F44FBE}"/>
              </a:ext>
            </a:extLst>
          </p:cNvPr>
          <p:cNvGrpSpPr/>
          <p:nvPr/>
        </p:nvGrpSpPr>
        <p:grpSpPr>
          <a:xfrm>
            <a:off x="3723450" y="5803976"/>
            <a:ext cx="577714" cy="241183"/>
            <a:chOff x="4424183" y="7221050"/>
            <a:chExt cx="577714" cy="241183"/>
          </a:xfrm>
        </p:grpSpPr>
        <p:cxnSp>
          <p:nvCxnSpPr>
            <p:cNvPr id="121" name="Gerader Verbinder 120">
              <a:extLst>
                <a:ext uri="{FF2B5EF4-FFF2-40B4-BE49-F238E27FC236}">
                  <a16:creationId xmlns:a16="http://schemas.microsoft.com/office/drawing/2014/main" id="{32D90FAF-7DF8-422F-AD58-6200EF0AC450}"/>
                </a:ext>
              </a:extLst>
            </p:cNvPr>
            <p:cNvCxnSpPr/>
            <p:nvPr/>
          </p:nvCxnSpPr>
          <p:spPr>
            <a:xfrm flipH="1">
              <a:off x="4424183" y="7226122"/>
              <a:ext cx="469364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>
              <a:extLst>
                <a:ext uri="{FF2B5EF4-FFF2-40B4-BE49-F238E27FC236}">
                  <a16:creationId xmlns:a16="http://schemas.microsoft.com/office/drawing/2014/main" id="{A5DE1583-73A1-4EC3-A0D0-26300D7EDA27}"/>
                </a:ext>
              </a:extLst>
            </p:cNvPr>
            <p:cNvCxnSpPr>
              <a:cxnSpLocks/>
            </p:cNvCxnSpPr>
            <p:nvPr/>
          </p:nvCxnSpPr>
          <p:spPr>
            <a:xfrm>
              <a:off x="4886186" y="7241360"/>
              <a:ext cx="115711" cy="220873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Ellipse 133">
              <a:extLst>
                <a:ext uri="{FF2B5EF4-FFF2-40B4-BE49-F238E27FC236}">
                  <a16:creationId xmlns:a16="http://schemas.microsoft.com/office/drawing/2014/main" id="{E6A11D3A-4FAD-4B96-8A29-CD9F7CC46A35}"/>
                </a:ext>
              </a:extLst>
            </p:cNvPr>
            <p:cNvSpPr/>
            <p:nvPr/>
          </p:nvSpPr>
          <p:spPr>
            <a:xfrm>
              <a:off x="4874286" y="7221050"/>
              <a:ext cx="36000" cy="36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5" name="Gerader Verbinder 134">
              <a:extLst>
                <a:ext uri="{FF2B5EF4-FFF2-40B4-BE49-F238E27FC236}">
                  <a16:creationId xmlns:a16="http://schemas.microsoft.com/office/drawing/2014/main" id="{80890655-3185-445E-B7DF-B2CD11DEE09E}"/>
                </a:ext>
              </a:extLst>
            </p:cNvPr>
            <p:cNvCxnSpPr/>
            <p:nvPr/>
          </p:nvCxnSpPr>
          <p:spPr>
            <a:xfrm flipH="1" flipV="1">
              <a:off x="4424183" y="7245145"/>
              <a:ext cx="469364" cy="1562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BE54A6E5-EE3C-40A2-BD9F-1CF2EDA1DB27}"/>
              </a:ext>
            </a:extLst>
          </p:cNvPr>
          <p:cNvCxnSpPr>
            <a:cxnSpLocks/>
          </p:cNvCxnSpPr>
          <p:nvPr/>
        </p:nvCxnSpPr>
        <p:spPr>
          <a:xfrm flipH="1">
            <a:off x="3730767" y="5224884"/>
            <a:ext cx="42594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lipse 137">
            <a:extLst>
              <a:ext uri="{FF2B5EF4-FFF2-40B4-BE49-F238E27FC236}">
                <a16:creationId xmlns:a16="http://schemas.microsoft.com/office/drawing/2014/main" id="{07D7FC51-83E4-423E-8FFE-15216F84778F}"/>
              </a:ext>
            </a:extLst>
          </p:cNvPr>
          <p:cNvSpPr/>
          <p:nvPr/>
        </p:nvSpPr>
        <p:spPr>
          <a:xfrm>
            <a:off x="3711387" y="5215199"/>
            <a:ext cx="36000" cy="36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262EF78C-3BEF-44E5-B1B7-CCD94E7DC5FD}"/>
              </a:ext>
            </a:extLst>
          </p:cNvPr>
          <p:cNvCxnSpPr>
            <a:cxnSpLocks/>
          </p:cNvCxnSpPr>
          <p:nvPr/>
        </p:nvCxnSpPr>
        <p:spPr>
          <a:xfrm flipH="1">
            <a:off x="3730767" y="5243907"/>
            <a:ext cx="42594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4290EFAA-6C58-4F38-8E2F-C7A80F74EC1E}"/>
              </a:ext>
            </a:extLst>
          </p:cNvPr>
          <p:cNvCxnSpPr>
            <a:cxnSpLocks/>
          </p:cNvCxnSpPr>
          <p:nvPr/>
        </p:nvCxnSpPr>
        <p:spPr>
          <a:xfrm flipH="1">
            <a:off x="3197972" y="5238219"/>
            <a:ext cx="536934" cy="647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>
            <a:extLst>
              <a:ext uri="{FF2B5EF4-FFF2-40B4-BE49-F238E27FC236}">
                <a16:creationId xmlns:a16="http://schemas.microsoft.com/office/drawing/2014/main" id="{F4B79D85-59AC-4156-88CA-0A08302FF6FC}"/>
              </a:ext>
            </a:extLst>
          </p:cNvPr>
          <p:cNvCxnSpPr>
            <a:cxnSpLocks/>
            <a:endCxn id="7" idx="1"/>
          </p:cNvCxnSpPr>
          <p:nvPr/>
        </p:nvCxnSpPr>
        <p:spPr>
          <a:xfrm flipH="1" flipV="1">
            <a:off x="3204078" y="6425049"/>
            <a:ext cx="1535979" cy="113842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Gerader Verbinder 148">
            <a:extLst>
              <a:ext uri="{FF2B5EF4-FFF2-40B4-BE49-F238E27FC236}">
                <a16:creationId xmlns:a16="http://schemas.microsoft.com/office/drawing/2014/main" id="{2A2ECC3A-4BA6-4348-9B3C-76BD75EB80F5}"/>
              </a:ext>
            </a:extLst>
          </p:cNvPr>
          <p:cNvCxnSpPr>
            <a:cxnSpLocks/>
          </p:cNvCxnSpPr>
          <p:nvPr/>
        </p:nvCxnSpPr>
        <p:spPr>
          <a:xfrm flipH="1" flipV="1">
            <a:off x="4307665" y="6054209"/>
            <a:ext cx="432392" cy="71323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feld 130">
            <a:extLst>
              <a:ext uri="{FF2B5EF4-FFF2-40B4-BE49-F238E27FC236}">
                <a16:creationId xmlns:a16="http://schemas.microsoft.com/office/drawing/2014/main" id="{E525B1F5-3C59-4B62-B7D5-169EDF564909}"/>
              </a:ext>
            </a:extLst>
          </p:cNvPr>
          <p:cNvSpPr txBox="1"/>
          <p:nvPr/>
        </p:nvSpPr>
        <p:spPr>
          <a:xfrm>
            <a:off x="1491662" y="9815151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A</a:t>
            </a: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90625D39-53BA-49B2-914F-DAD5136DB0AE}"/>
              </a:ext>
            </a:extLst>
          </p:cNvPr>
          <p:cNvSpPr txBox="1"/>
          <p:nvPr/>
        </p:nvSpPr>
        <p:spPr>
          <a:xfrm>
            <a:off x="1501865" y="5629044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B</a:t>
            </a:r>
          </a:p>
        </p:txBody>
      </p:sp>
      <p:sp>
        <p:nvSpPr>
          <p:cNvPr id="143" name="Textfeld 142">
            <a:extLst>
              <a:ext uri="{FF2B5EF4-FFF2-40B4-BE49-F238E27FC236}">
                <a16:creationId xmlns:a16="http://schemas.microsoft.com/office/drawing/2014/main" id="{FCBDBAFD-38AC-4011-8905-74ABD4E6E68A}"/>
              </a:ext>
            </a:extLst>
          </p:cNvPr>
          <p:cNvSpPr txBox="1"/>
          <p:nvPr/>
        </p:nvSpPr>
        <p:spPr>
          <a:xfrm>
            <a:off x="1491315" y="4918917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C</a:t>
            </a: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B8A231A9-1D60-4526-9BAC-58A9607CD5B1}"/>
              </a:ext>
            </a:extLst>
          </p:cNvPr>
          <p:cNvSpPr txBox="1"/>
          <p:nvPr/>
        </p:nvSpPr>
        <p:spPr>
          <a:xfrm>
            <a:off x="1500821" y="4463272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D</a:t>
            </a:r>
          </a:p>
        </p:txBody>
      </p:sp>
      <p:sp>
        <p:nvSpPr>
          <p:cNvPr id="151" name="Abgerundetes Rechteck 145">
            <a:extLst>
              <a:ext uri="{FF2B5EF4-FFF2-40B4-BE49-F238E27FC236}">
                <a16:creationId xmlns:a16="http://schemas.microsoft.com/office/drawing/2014/main" id="{08E75528-9AC9-4D89-B67E-D89A641F8111}"/>
              </a:ext>
            </a:extLst>
          </p:cNvPr>
          <p:cNvSpPr/>
          <p:nvPr/>
        </p:nvSpPr>
        <p:spPr>
          <a:xfrm rot="16251072" flipH="1">
            <a:off x="3816915" y="10025190"/>
            <a:ext cx="128587" cy="745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Abgerundetes Rechteck 146">
            <a:extLst>
              <a:ext uri="{FF2B5EF4-FFF2-40B4-BE49-F238E27FC236}">
                <a16:creationId xmlns:a16="http://schemas.microsoft.com/office/drawing/2014/main" id="{663542EE-ED40-4A4C-8D92-F297E5F1A53D}"/>
              </a:ext>
            </a:extLst>
          </p:cNvPr>
          <p:cNvSpPr/>
          <p:nvPr/>
        </p:nvSpPr>
        <p:spPr>
          <a:xfrm rot="16181811" flipH="1">
            <a:off x="3807624" y="10041977"/>
            <a:ext cx="72000" cy="3406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62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570</Words>
  <Application>Microsoft Office PowerPoint</Application>
  <PresentationFormat>A3-Papier (297 x 420 mm)</PresentationFormat>
  <Paragraphs>127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Customer</dc:creator>
  <cp:lastModifiedBy>Baeriswyl Christof</cp:lastModifiedBy>
  <cp:revision>353</cp:revision>
  <cp:lastPrinted>2018-07-05T13:29:24Z</cp:lastPrinted>
  <dcterms:created xsi:type="dcterms:W3CDTF">2017-08-23T18:12:03Z</dcterms:created>
  <dcterms:modified xsi:type="dcterms:W3CDTF">2020-10-20T07:30:32Z</dcterms:modified>
</cp:coreProperties>
</file>